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76"/>
  </p:notesMasterIdLst>
  <p:sldIdLst>
    <p:sldId id="257" r:id="rId3"/>
    <p:sldId id="256" r:id="rId4"/>
    <p:sldId id="289" r:id="rId5"/>
    <p:sldId id="290" r:id="rId6"/>
    <p:sldId id="291" r:id="rId7"/>
    <p:sldId id="292" r:id="rId8"/>
    <p:sldId id="293" r:id="rId9"/>
    <p:sldId id="294" r:id="rId10"/>
    <p:sldId id="295" r:id="rId11"/>
    <p:sldId id="297" r:id="rId12"/>
    <p:sldId id="296" r:id="rId13"/>
    <p:sldId id="301" r:id="rId14"/>
    <p:sldId id="303" r:id="rId15"/>
    <p:sldId id="302" r:id="rId16"/>
    <p:sldId id="304" r:id="rId17"/>
    <p:sldId id="305" r:id="rId18"/>
    <p:sldId id="306" r:id="rId19"/>
    <p:sldId id="307" r:id="rId20"/>
    <p:sldId id="462" r:id="rId21"/>
    <p:sldId id="309" r:id="rId22"/>
    <p:sldId id="463" r:id="rId23"/>
    <p:sldId id="311" r:id="rId24"/>
    <p:sldId id="315" r:id="rId25"/>
    <p:sldId id="317" r:id="rId26"/>
    <p:sldId id="318" r:id="rId27"/>
    <p:sldId id="321" r:id="rId28"/>
    <p:sldId id="480" r:id="rId29"/>
    <p:sldId id="464" r:id="rId30"/>
    <p:sldId id="322" r:id="rId31"/>
    <p:sldId id="465" r:id="rId32"/>
    <p:sldId id="324" r:id="rId33"/>
    <p:sldId id="327" r:id="rId34"/>
    <p:sldId id="328" r:id="rId35"/>
    <p:sldId id="329" r:id="rId36"/>
    <p:sldId id="466" r:id="rId37"/>
    <p:sldId id="330" r:id="rId38"/>
    <p:sldId id="332" r:id="rId39"/>
    <p:sldId id="469" r:id="rId40"/>
    <p:sldId id="333" r:id="rId41"/>
    <p:sldId id="334" r:id="rId42"/>
    <p:sldId id="335" r:id="rId43"/>
    <p:sldId id="336" r:id="rId44"/>
    <p:sldId id="337" r:id="rId45"/>
    <p:sldId id="338" r:id="rId46"/>
    <p:sldId id="339" r:id="rId47"/>
    <p:sldId id="340" r:id="rId48"/>
    <p:sldId id="341" r:id="rId49"/>
    <p:sldId id="342" r:id="rId50"/>
    <p:sldId id="470" r:id="rId51"/>
    <p:sldId id="471" r:id="rId52"/>
    <p:sldId id="344" r:id="rId53"/>
    <p:sldId id="345" r:id="rId54"/>
    <p:sldId id="346" r:id="rId55"/>
    <p:sldId id="347" r:id="rId56"/>
    <p:sldId id="472" r:id="rId57"/>
    <p:sldId id="349" r:id="rId58"/>
    <p:sldId id="473" r:id="rId59"/>
    <p:sldId id="351" r:id="rId60"/>
    <p:sldId id="474" r:id="rId61"/>
    <p:sldId id="353" r:id="rId62"/>
    <p:sldId id="354" r:id="rId63"/>
    <p:sldId id="468" r:id="rId64"/>
    <p:sldId id="356" r:id="rId65"/>
    <p:sldId id="357" r:id="rId66"/>
    <p:sldId id="359" r:id="rId67"/>
    <p:sldId id="360" r:id="rId68"/>
    <p:sldId id="475" r:id="rId69"/>
    <p:sldId id="476" r:id="rId70"/>
    <p:sldId id="363" r:id="rId71"/>
    <p:sldId id="364" r:id="rId72"/>
    <p:sldId id="477" r:id="rId73"/>
    <p:sldId id="366" r:id="rId74"/>
    <p:sldId id="481" r:id="rId75"/>
    <p:sldId id="367" r:id="rId76"/>
    <p:sldId id="478" r:id="rId77"/>
    <p:sldId id="479" r:id="rId78"/>
    <p:sldId id="485" r:id="rId79"/>
    <p:sldId id="370" r:id="rId80"/>
    <p:sldId id="372" r:id="rId81"/>
    <p:sldId id="373" r:id="rId82"/>
    <p:sldId id="374" r:id="rId83"/>
    <p:sldId id="375" r:id="rId84"/>
    <p:sldId id="376" r:id="rId85"/>
    <p:sldId id="377" r:id="rId86"/>
    <p:sldId id="378" r:id="rId87"/>
    <p:sldId id="379" r:id="rId88"/>
    <p:sldId id="380" r:id="rId89"/>
    <p:sldId id="482" r:id="rId90"/>
    <p:sldId id="382" r:id="rId91"/>
    <p:sldId id="384" r:id="rId92"/>
    <p:sldId id="385" r:id="rId93"/>
    <p:sldId id="386" r:id="rId94"/>
    <p:sldId id="388" r:id="rId95"/>
    <p:sldId id="389" r:id="rId96"/>
    <p:sldId id="390" r:id="rId97"/>
    <p:sldId id="391" r:id="rId98"/>
    <p:sldId id="392" r:id="rId99"/>
    <p:sldId id="394" r:id="rId100"/>
    <p:sldId id="395" r:id="rId101"/>
    <p:sldId id="396" r:id="rId102"/>
    <p:sldId id="397" r:id="rId103"/>
    <p:sldId id="483" r:id="rId104"/>
    <p:sldId id="484" r:id="rId105"/>
    <p:sldId id="495" r:id="rId106"/>
    <p:sldId id="398" r:id="rId107"/>
    <p:sldId id="401" r:id="rId108"/>
    <p:sldId id="404" r:id="rId109"/>
    <p:sldId id="405" r:id="rId110"/>
    <p:sldId id="486"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424" r:id="rId130"/>
    <p:sldId id="425" r:id="rId131"/>
    <p:sldId id="426" r:id="rId132"/>
    <p:sldId id="427" r:id="rId133"/>
    <p:sldId id="428" r:id="rId134"/>
    <p:sldId id="429" r:id="rId135"/>
    <p:sldId id="430" r:id="rId136"/>
    <p:sldId id="431" r:id="rId137"/>
    <p:sldId id="432" r:id="rId138"/>
    <p:sldId id="433" r:id="rId139"/>
    <p:sldId id="434" r:id="rId140"/>
    <p:sldId id="435" r:id="rId141"/>
    <p:sldId id="436" r:id="rId142"/>
    <p:sldId id="437" r:id="rId143"/>
    <p:sldId id="438" r:id="rId144"/>
    <p:sldId id="439" r:id="rId145"/>
    <p:sldId id="440" r:id="rId146"/>
    <p:sldId id="441" r:id="rId147"/>
    <p:sldId id="442" r:id="rId148"/>
    <p:sldId id="443" r:id="rId149"/>
    <p:sldId id="444" r:id="rId150"/>
    <p:sldId id="445" r:id="rId151"/>
    <p:sldId id="446" r:id="rId152"/>
    <p:sldId id="447" r:id="rId153"/>
    <p:sldId id="448" r:id="rId154"/>
    <p:sldId id="449" r:id="rId155"/>
    <p:sldId id="450" r:id="rId156"/>
    <p:sldId id="451" r:id="rId157"/>
    <p:sldId id="452" r:id="rId158"/>
    <p:sldId id="453" r:id="rId159"/>
    <p:sldId id="454" r:id="rId160"/>
    <p:sldId id="455" r:id="rId161"/>
    <p:sldId id="456" r:id="rId162"/>
    <p:sldId id="457" r:id="rId163"/>
    <p:sldId id="458" r:id="rId164"/>
    <p:sldId id="459" r:id="rId165"/>
    <p:sldId id="460" r:id="rId166"/>
    <p:sldId id="461" r:id="rId167"/>
    <p:sldId id="487" r:id="rId168"/>
    <p:sldId id="488" r:id="rId169"/>
    <p:sldId id="489" r:id="rId170"/>
    <p:sldId id="490" r:id="rId171"/>
    <p:sldId id="491" r:id="rId172"/>
    <p:sldId id="492" r:id="rId173"/>
    <p:sldId id="493" r:id="rId174"/>
    <p:sldId id="494" r:id="rId175"/>
  </p:sldIdLst>
  <p:sldSz cx="9144000" cy="5143500" type="screen16x9"/>
  <p:notesSz cx="6858000" cy="9144000"/>
  <p:embeddedFontLst>
    <p:embeddedFont>
      <p:font typeface="微软雅黑" panose="020B0503020204020204" pitchFamily="34" charset="-122"/>
      <p:regular r:id="rId177"/>
      <p:bold r:id="rId178"/>
    </p:embeddedFont>
    <p:embeddedFont>
      <p:font typeface="Tahoma" panose="020B0604030504040204" pitchFamily="34" charset="0"/>
      <p:regular r:id="rId179"/>
      <p:bold r:id="rId180"/>
    </p:embeddedFont>
    <p:embeddedFont>
      <p:font typeface="Calibri" panose="020F0502020204030204" pitchFamily="34" charset="0"/>
      <p:regular r:id="rId181"/>
      <p:bold r:id="rId182"/>
      <p:italic r:id="rId183"/>
      <p:boldItalic r:id="rId184"/>
    </p:embeddedFont>
    <p:embeddedFont>
      <p:font typeface="黑体" panose="02010609060101010101" pitchFamily="49" charset="-122"/>
      <p:regular r:id="rId185"/>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00CC"/>
    <a:srgbClr val="0000CC"/>
    <a:srgbClr val="0000FF"/>
    <a:srgbClr val="FF9900"/>
    <a:srgbClr val="CC6600"/>
    <a:srgbClr val="66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736" autoAdjust="0"/>
    <p:restoredTop sz="94660"/>
  </p:normalViewPr>
  <p:slideViewPr>
    <p:cSldViewPr snapToGrid="0">
      <p:cViewPr varScale="1">
        <p:scale>
          <a:sx n="119" d="100"/>
          <a:sy n="119" d="100"/>
        </p:scale>
        <p:origin x="-624"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font" Target="fonts/font5.fntdata"/><Relationship Id="rId186"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font" Target="fonts/font6.fntdata"/><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font" Target="fonts/font1.fntdata"/><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8.fntdata"/><Relationship Id="rId189"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font" Target="fonts/font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2020/10/14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2020/10/14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2020/10/14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2020/10/14</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2020/10/14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2020/10/14</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2020/10/14</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2020/10/14</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2020/10/14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2020/10/14</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itchFamily="34" charset="-122"/>
                <a:ea typeface="微软雅黑" pitchFamily="34" charset="-122"/>
              </a:rPr>
              <a:t>计算机网络</a:t>
            </a:r>
            <a:r>
              <a:rPr lang="en-US" altLang="zh-CN" sz="1100" b="1">
                <a:solidFill>
                  <a:srgbClr val="0070C0"/>
                </a:solidFill>
                <a:latin typeface="微软雅黑" pitchFamily="34" charset="-122"/>
                <a:ea typeface="微软雅黑" pitchFamily="34" charset="-122"/>
              </a:rPr>
              <a:t>(</a:t>
            </a:r>
            <a:r>
              <a:rPr lang="zh-CN" altLang="en-US" sz="1100" b="1">
                <a:solidFill>
                  <a:srgbClr val="0070C0"/>
                </a:solidFill>
                <a:latin typeface="微软雅黑" pitchFamily="34" charset="-122"/>
                <a:ea typeface="微软雅黑" pitchFamily="34" charset="-122"/>
              </a:rPr>
              <a:t>第</a:t>
            </a:r>
            <a:r>
              <a:rPr lang="en-US" altLang="zh-CN" sz="1100" b="1">
                <a:solidFill>
                  <a:srgbClr val="0070C0"/>
                </a:solidFill>
                <a:latin typeface="微软雅黑" pitchFamily="34" charset="-122"/>
                <a:ea typeface="微软雅黑" pitchFamily="34" charset="-122"/>
              </a:rPr>
              <a:t>7</a:t>
            </a:r>
            <a:r>
              <a:rPr lang="zh-CN" altLang="en-US" sz="1100" b="1">
                <a:solidFill>
                  <a:srgbClr val="0070C0"/>
                </a:solidFill>
                <a:latin typeface="微软雅黑" pitchFamily="34" charset="-122"/>
                <a:ea typeface="微软雅黑" pitchFamily="34" charset="-122"/>
              </a:rPr>
              <a:t>版</a:t>
            </a:r>
            <a:r>
              <a:rPr lang="en-US" altLang="zh-CN" sz="1100" b="1">
                <a:solidFill>
                  <a:srgbClr val="0070C0"/>
                </a:solidFill>
                <a:latin typeface="微软雅黑" pitchFamily="34" charset="-122"/>
                <a:ea typeface="微软雅黑" pitchFamily="34" charset="-122"/>
              </a:rPr>
              <a:t>)</a:t>
            </a:r>
            <a:endParaRPr lang="fr-FR" altLang="zh-CN" sz="1100" b="1">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3.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43.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3.w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a:solidFill>
                  <a:srgbClr val="00B0F0"/>
                </a:solidFill>
                <a:latin typeface="微软雅黑" pitchFamily="34" charset="-122"/>
                <a:ea typeface="微软雅黑" pitchFamily="34" charset="-122"/>
              </a:rPr>
              <a:t>计算机网络（第</a:t>
            </a:r>
            <a:r>
              <a:rPr lang="fr-FR" altLang="zh-CN" sz="1600" b="1">
                <a:solidFill>
                  <a:srgbClr val="00B0F0"/>
                </a:solidFill>
                <a:latin typeface="微软雅黑" pitchFamily="34" charset="-122"/>
                <a:ea typeface="微软雅黑" pitchFamily="34" charset="-122"/>
              </a:rPr>
              <a:t>7</a:t>
            </a:r>
            <a:r>
              <a:rPr lang="fr-FR" sz="1600" b="1">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smtClean="0">
                <a:solidFill>
                  <a:schemeClr val="bg1"/>
                </a:solidFill>
                <a:latin typeface="微软雅黑" pitchFamily="34" charset="-122"/>
                <a:ea typeface="微软雅黑" pitchFamily="34" charset="-122"/>
              </a:rPr>
              <a:t>多种应用</a:t>
            </a:r>
            <a:endParaRPr lang="zh-CN" altLang="en-US" sz="1800" b="1" dirty="0">
              <a:solidFill>
                <a:schemeClr val="bg1"/>
              </a:solidFill>
              <a:latin typeface="微软雅黑" pitchFamily="34" charset="-122"/>
              <a:ea typeface="微软雅黑" pitchFamily="34" charset="-122"/>
            </a:endParaRP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smtClean="0">
                <a:solidFill>
                  <a:schemeClr val="bg1"/>
                </a:solidFill>
                <a:latin typeface="微软雅黑" pitchFamily="34" charset="-122"/>
                <a:ea typeface="微软雅黑" pitchFamily="34" charset="-122"/>
              </a:rPr>
              <a:t>包括：计算机，智能手机，智能</a:t>
            </a:r>
            <a:r>
              <a:rPr lang="zh-CN" altLang="en-US" sz="2000" b="1" dirty="0">
                <a:solidFill>
                  <a:schemeClr val="bg1"/>
                </a:solidFill>
                <a:latin typeface="微软雅黑" pitchFamily="34" charset="-122"/>
                <a:ea typeface="微软雅黑" pitchFamily="34" charset="-122"/>
              </a:rPr>
              <a:t>传感器</a:t>
            </a:r>
            <a:r>
              <a:rPr lang="zh-CN" altLang="en-US" sz="2000" b="1" dirty="0" smtClean="0">
                <a:solidFill>
                  <a:schemeClr val="bg1"/>
                </a:solidFill>
                <a:latin typeface="微软雅黑" pitchFamily="34" charset="-122"/>
                <a:ea typeface="微软雅黑" pitchFamily="34" charset="-122"/>
              </a:rPr>
              <a:t>等。</a:t>
            </a:r>
            <a:endParaRPr lang="zh-CN" altLang="en-US" sz="2000" b="1" dirty="0">
              <a:solidFill>
                <a:schemeClr val="bg1"/>
              </a:solidFill>
              <a:latin typeface="微软雅黑" pitchFamily="34" charset="-122"/>
              <a:ea typeface="微软雅黑" pitchFamily="34" charset="-122"/>
            </a:endParaRP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smtClean="0">
                <a:solidFill>
                  <a:schemeClr val="bg1"/>
                </a:solidFill>
                <a:latin typeface="微软雅黑" pitchFamily="34" charset="-122"/>
                <a:ea typeface="微软雅黑" pitchFamily="34" charset="-122"/>
              </a:rPr>
              <a:t>包括：数据</a:t>
            </a:r>
            <a:r>
              <a:rPr lang="zh-CN" altLang="en-US" sz="2000" b="1" dirty="0">
                <a:solidFill>
                  <a:schemeClr val="bg1"/>
                </a:solidFill>
                <a:latin typeface="微软雅黑" pitchFamily="34" charset="-122"/>
                <a:ea typeface="微软雅黑" pitchFamily="34" charset="-122"/>
              </a:rPr>
              <a:t>、语音、视频，以及今后可能出现的各种</a:t>
            </a:r>
            <a:r>
              <a:rPr lang="zh-CN" altLang="en-US" sz="2000" b="1" dirty="0" smtClean="0">
                <a:solidFill>
                  <a:schemeClr val="bg1"/>
                </a:solidFill>
                <a:latin typeface="微软雅黑" pitchFamily="34" charset="-122"/>
                <a:ea typeface="微软雅黑" pitchFamily="34" charset="-122"/>
              </a:rPr>
              <a:t>应用。</a:t>
            </a:r>
            <a:endParaRPr lang="zh-CN" altLang="en-US" sz="2000" b="1" dirty="0">
              <a:solidFill>
                <a:schemeClr val="bg1"/>
              </a:solidFill>
              <a:latin typeface="微软雅黑" pitchFamily="34" charset="-122"/>
              <a:ea typeface="微软雅黑" pitchFamily="34" charset="-122"/>
            </a:endParaRP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val="2256840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1366" y="388751"/>
            <a:ext cx="7852611" cy="400110"/>
          </a:xfrm>
          <a:prstGeom prst="rect">
            <a:avLst/>
          </a:prstGeom>
        </p:spPr>
        <p:txBody>
          <a:bodyPr wrap="square">
            <a:spAutoFit/>
          </a:bodyPr>
          <a:lstStyle/>
          <a:p>
            <a:endParaRPr lang="zh-CN" altLang="en-US" sz="2000" dirty="0">
              <a:solidFill>
                <a:srgbClr val="0000CC"/>
              </a:solidFill>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806" y="2327742"/>
            <a:ext cx="5662865" cy="27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4483" y="572408"/>
            <a:ext cx="8831179" cy="2000548"/>
          </a:xfrm>
          <a:prstGeom prst="rect">
            <a:avLst/>
          </a:prstGeom>
        </p:spPr>
        <p:txBody>
          <a:bodyPr wrap="square">
            <a:spAutoFit/>
          </a:bodyPr>
          <a:lstStyle/>
          <a:p>
            <a:pPr lvl="0" eaLnBrk="0" hangingPunct="0">
              <a:spcBef>
                <a:spcPct val="20000"/>
              </a:spcBef>
              <a:buClr>
                <a:srgbClr val="3333CC"/>
              </a:buClr>
              <a:buSzPct val="60000"/>
            </a:pPr>
            <a:r>
              <a:rPr lang="en-US" altLang="zh-CN" sz="2000" b="1" kern="0" dirty="0">
                <a:solidFill>
                  <a:srgbClr val="333399"/>
                </a:solidFill>
                <a:latin typeface="微软雅黑" pitchFamily="34" charset="-122"/>
                <a:ea typeface="微软雅黑" pitchFamily="34" charset="-122"/>
              </a:rPr>
              <a:t>1-10 </a:t>
            </a:r>
            <a:r>
              <a:rPr lang="zh-CN" altLang="en-US" sz="2000" b="1" kern="0" dirty="0">
                <a:solidFill>
                  <a:srgbClr val="333399"/>
                </a:solidFill>
                <a:latin typeface="微软雅黑" pitchFamily="34" charset="-122"/>
                <a:ea typeface="微软雅黑" pitchFamily="34" charset="-122"/>
              </a:rPr>
              <a:t>试在下列条件下比较电路交换和分组交换。要传送的报文共</a:t>
            </a:r>
            <a:r>
              <a:rPr lang="en-US" altLang="zh-CN" sz="2000" b="1" kern="0" dirty="0">
                <a:solidFill>
                  <a:srgbClr val="333399"/>
                </a:solidFill>
                <a:latin typeface="微软雅黑" pitchFamily="34" charset="-122"/>
                <a:ea typeface="微软雅黑" pitchFamily="34" charset="-122"/>
              </a:rPr>
              <a:t>x</a:t>
            </a:r>
            <a:r>
              <a:rPr lang="zh-CN" altLang="en-US" sz="2000" b="1" kern="0" dirty="0">
                <a:solidFill>
                  <a:srgbClr val="333399"/>
                </a:solidFill>
                <a:latin typeface="微软雅黑" pitchFamily="34" charset="-122"/>
                <a:ea typeface="微软雅黑" pitchFamily="34" charset="-122"/>
              </a:rPr>
              <a:t>（</a:t>
            </a:r>
            <a:r>
              <a:rPr lang="en-US" altLang="zh-CN" sz="2000" b="1" kern="0" dirty="0">
                <a:solidFill>
                  <a:srgbClr val="333399"/>
                </a:solidFill>
                <a:latin typeface="微软雅黑" pitchFamily="34" charset="-122"/>
                <a:ea typeface="微软雅黑" pitchFamily="34" charset="-122"/>
              </a:rPr>
              <a:t>bit</a:t>
            </a:r>
            <a:r>
              <a:rPr lang="zh-CN" altLang="en-US" sz="2000" b="1" kern="0" dirty="0">
                <a:solidFill>
                  <a:srgbClr val="333399"/>
                </a:solidFill>
                <a:latin typeface="微软雅黑" pitchFamily="34" charset="-122"/>
                <a:ea typeface="微软雅黑" pitchFamily="34" charset="-122"/>
              </a:rPr>
              <a:t>）。从源点到终点共经过</a:t>
            </a:r>
            <a:r>
              <a:rPr lang="en-US" altLang="zh-CN" sz="2000" b="1" kern="0" dirty="0">
                <a:solidFill>
                  <a:srgbClr val="333399"/>
                </a:solidFill>
                <a:latin typeface="微软雅黑" pitchFamily="34" charset="-122"/>
                <a:ea typeface="微软雅黑" pitchFamily="34" charset="-122"/>
              </a:rPr>
              <a:t>k</a:t>
            </a:r>
            <a:r>
              <a:rPr lang="zh-CN" altLang="en-US" sz="2000" b="1" kern="0" dirty="0">
                <a:solidFill>
                  <a:srgbClr val="333399"/>
                </a:solidFill>
                <a:latin typeface="微软雅黑" pitchFamily="34" charset="-122"/>
                <a:ea typeface="微软雅黑" pitchFamily="34" charset="-122"/>
              </a:rPr>
              <a:t>段链路，每段链路的传播时延为</a:t>
            </a:r>
            <a:r>
              <a:rPr lang="en-US" altLang="zh-CN" sz="2000" b="1" kern="0" dirty="0">
                <a:solidFill>
                  <a:srgbClr val="333399"/>
                </a:solidFill>
                <a:latin typeface="微软雅黑" pitchFamily="34" charset="-122"/>
                <a:ea typeface="微软雅黑" pitchFamily="34" charset="-122"/>
              </a:rPr>
              <a:t>d</a:t>
            </a:r>
            <a:r>
              <a:rPr lang="zh-CN" altLang="en-US" sz="2000" b="1" kern="0" dirty="0">
                <a:solidFill>
                  <a:srgbClr val="333399"/>
                </a:solidFill>
                <a:latin typeface="微软雅黑" pitchFamily="34" charset="-122"/>
                <a:ea typeface="微软雅黑" pitchFamily="34" charset="-122"/>
              </a:rPr>
              <a:t>（</a:t>
            </a:r>
            <a:r>
              <a:rPr lang="en-US" altLang="zh-CN" sz="2000" b="1" kern="0" dirty="0">
                <a:solidFill>
                  <a:srgbClr val="333399"/>
                </a:solidFill>
                <a:latin typeface="微软雅黑" pitchFamily="34" charset="-122"/>
                <a:ea typeface="微软雅黑" pitchFamily="34" charset="-122"/>
              </a:rPr>
              <a:t>s</a:t>
            </a:r>
            <a:r>
              <a:rPr lang="zh-CN" altLang="en-US" sz="2000" b="1" kern="0" dirty="0">
                <a:solidFill>
                  <a:srgbClr val="333399"/>
                </a:solidFill>
                <a:latin typeface="微软雅黑" pitchFamily="34" charset="-122"/>
                <a:ea typeface="微软雅黑" pitchFamily="34" charset="-122"/>
              </a:rPr>
              <a:t>），数据率为</a:t>
            </a:r>
            <a:r>
              <a:rPr lang="en-US" altLang="zh-CN" sz="2000" b="1" kern="0" dirty="0">
                <a:solidFill>
                  <a:srgbClr val="333399"/>
                </a:solidFill>
                <a:latin typeface="微软雅黑" pitchFamily="34" charset="-122"/>
                <a:ea typeface="微软雅黑" pitchFamily="34" charset="-122"/>
              </a:rPr>
              <a:t>b(b/s)</a:t>
            </a:r>
            <a:r>
              <a:rPr lang="zh-CN" altLang="en-US" sz="2000" b="1" kern="0" dirty="0">
                <a:solidFill>
                  <a:srgbClr val="333399"/>
                </a:solidFill>
                <a:latin typeface="微软雅黑" pitchFamily="34" charset="-122"/>
                <a:ea typeface="微软雅黑" pitchFamily="34" charset="-122"/>
              </a:rPr>
              <a:t>。在电路交换时电路的建立时间为</a:t>
            </a:r>
            <a:r>
              <a:rPr lang="en-US" altLang="zh-CN" sz="2000" b="1" kern="0" dirty="0">
                <a:solidFill>
                  <a:srgbClr val="333399"/>
                </a:solidFill>
                <a:latin typeface="微软雅黑" pitchFamily="34" charset="-122"/>
                <a:ea typeface="微软雅黑" pitchFamily="34" charset="-122"/>
              </a:rPr>
              <a:t>s(s)</a:t>
            </a:r>
            <a:r>
              <a:rPr lang="zh-CN" altLang="en-US" sz="2000" b="1" kern="0" dirty="0">
                <a:solidFill>
                  <a:srgbClr val="333399"/>
                </a:solidFill>
                <a:latin typeface="微软雅黑" pitchFamily="34" charset="-122"/>
                <a:ea typeface="微软雅黑" pitchFamily="34" charset="-122"/>
              </a:rPr>
              <a:t>。在分组交换时分组长度为</a:t>
            </a:r>
            <a:r>
              <a:rPr lang="en-US" altLang="zh-CN" sz="2000" b="1" kern="0" dirty="0">
                <a:solidFill>
                  <a:srgbClr val="333399"/>
                </a:solidFill>
                <a:latin typeface="微软雅黑" pitchFamily="34" charset="-122"/>
                <a:ea typeface="微软雅黑" pitchFamily="34" charset="-122"/>
              </a:rPr>
              <a:t>p(bit)</a:t>
            </a:r>
            <a:r>
              <a:rPr lang="zh-CN" altLang="en-US" sz="2000" b="1" kern="0" dirty="0">
                <a:solidFill>
                  <a:srgbClr val="333399"/>
                </a:solidFill>
                <a:latin typeface="微软雅黑" pitchFamily="34" charset="-122"/>
                <a:ea typeface="微软雅黑" pitchFamily="34" charset="-122"/>
              </a:rPr>
              <a:t>，且各结点的排队等待时间可忽略不计。问在怎样的条件下，分组交换的时延比电路交换的要小？（</a:t>
            </a:r>
            <a:r>
              <a:rPr lang="zh-CN" altLang="en-US" sz="2000" b="1" kern="0" dirty="0">
                <a:solidFill>
                  <a:srgbClr val="FF0000"/>
                </a:solidFill>
                <a:latin typeface="微软雅黑" pitchFamily="34" charset="-122"/>
                <a:ea typeface="微软雅黑" pitchFamily="34" charset="-122"/>
              </a:rPr>
              <a:t>提示：画一下草图观察</a:t>
            </a:r>
            <a:r>
              <a:rPr lang="en-US" altLang="zh-CN" sz="2000" b="1" kern="0" dirty="0">
                <a:solidFill>
                  <a:srgbClr val="FF0000"/>
                </a:solidFill>
                <a:latin typeface="微软雅黑" pitchFamily="34" charset="-122"/>
                <a:ea typeface="微软雅黑" pitchFamily="34" charset="-122"/>
              </a:rPr>
              <a:t>k</a:t>
            </a:r>
            <a:r>
              <a:rPr lang="zh-CN" altLang="en-US" sz="2000" b="1" kern="0" dirty="0">
                <a:solidFill>
                  <a:srgbClr val="FF0000"/>
                </a:solidFill>
                <a:latin typeface="微软雅黑" pitchFamily="34" charset="-122"/>
                <a:ea typeface="微软雅黑" pitchFamily="34" charset="-122"/>
              </a:rPr>
              <a:t>段链路</a:t>
            </a:r>
            <a:r>
              <a:rPr lang="zh-CN" altLang="en-US" sz="2000" b="1" kern="0" dirty="0" smtClean="0">
                <a:solidFill>
                  <a:srgbClr val="FF0000"/>
                </a:solidFill>
                <a:latin typeface="微软雅黑" pitchFamily="34" charset="-122"/>
                <a:ea typeface="微软雅黑" pitchFamily="34" charset="-122"/>
              </a:rPr>
              <a:t>共几</a:t>
            </a:r>
            <a:r>
              <a:rPr lang="zh-CN" altLang="en-US" sz="2000" b="1" kern="0" dirty="0">
                <a:solidFill>
                  <a:srgbClr val="FF0000"/>
                </a:solidFill>
                <a:latin typeface="微软雅黑" pitchFamily="34" charset="-122"/>
                <a:ea typeface="微软雅黑" pitchFamily="34" charset="-122"/>
              </a:rPr>
              <a:t>个结点。</a:t>
            </a:r>
            <a:r>
              <a:rPr lang="zh-CN" altLang="en-US" sz="2000" b="1" kern="0" dirty="0">
                <a:solidFill>
                  <a:srgbClr val="333399"/>
                </a:solidFill>
                <a:latin typeface="微软雅黑" pitchFamily="34" charset="-122"/>
                <a:ea typeface="微软雅黑" pitchFamily="34" charset="-122"/>
              </a:rPr>
              <a:t>）</a:t>
            </a:r>
            <a:endParaRPr lang="zh-CN" altLang="en-US" sz="2000" kern="0" dirty="0">
              <a:solidFill>
                <a:srgbClr val="333399"/>
              </a:solidFill>
              <a:latin typeface="微软雅黑" pitchFamily="34" charset="-122"/>
              <a:ea typeface="微软雅黑" pitchFamily="34" charset="-122"/>
            </a:endParaRPr>
          </a:p>
          <a:p>
            <a:pPr marL="342900" lvl="0" indent="-342900" eaLnBrk="0" hangingPunct="0">
              <a:spcBef>
                <a:spcPct val="20000"/>
              </a:spcBef>
              <a:buClr>
                <a:srgbClr val="3333CC"/>
              </a:buClr>
              <a:buSzPct val="60000"/>
              <a:buFont typeface="Wingdings" pitchFamily="2" charset="2"/>
              <a:buChar char="n"/>
            </a:pPr>
            <a:endParaRPr lang="zh-CN" altLang="en-US" sz="2000" kern="0" dirty="0">
              <a:solidFill>
                <a:srgbClr val="333399"/>
              </a:solidFill>
              <a:latin typeface="Arial"/>
              <a:ea typeface="黑体"/>
            </a:endParaRPr>
          </a:p>
        </p:txBody>
      </p:sp>
    </p:spTree>
    <p:extLst>
      <p:ext uri="{BB962C8B-B14F-4D97-AF65-F5344CB8AC3E}">
        <p14:creationId xmlns:p14="http://schemas.microsoft.com/office/powerpoint/2010/main" val="363592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905" y="613524"/>
            <a:ext cx="4572000" cy="461665"/>
          </a:xfrm>
          <a:prstGeom prst="rect">
            <a:avLst/>
          </a:prstGeom>
        </p:spPr>
        <p:txBody>
          <a:bodyPr>
            <a:spAutoFit/>
          </a:bodyPr>
          <a:lstStyle/>
          <a:p>
            <a:r>
              <a:rPr lang="zh-CN" altLang="en-US" sz="2400" b="1" dirty="0" smtClean="0">
                <a:solidFill>
                  <a:srgbClr val="00B0F0"/>
                </a:solidFill>
                <a:latin typeface="微软雅黑" pitchFamily="34" charset="-122"/>
                <a:ea typeface="微软雅黑" pitchFamily="34" charset="-122"/>
              </a:rPr>
              <a:t>课堂作业</a:t>
            </a:r>
            <a:endParaRPr lang="zh-CN" altLang="en-US" sz="2400" b="1" dirty="0">
              <a:solidFill>
                <a:srgbClr val="00B0F0"/>
              </a:solidFill>
              <a:latin typeface="微软雅黑" pitchFamily="34" charset="-122"/>
              <a:ea typeface="微软雅黑" pitchFamily="34" charset="-122"/>
            </a:endParaRPr>
          </a:p>
        </p:txBody>
      </p:sp>
      <p:sp>
        <p:nvSpPr>
          <p:cNvPr id="4" name="内容占位符 2"/>
          <p:cNvSpPr txBox="1">
            <a:spLocks/>
          </p:cNvSpPr>
          <p:nvPr/>
        </p:nvSpPr>
        <p:spPr bwMode="auto">
          <a:xfrm>
            <a:off x="344904" y="1131553"/>
            <a:ext cx="846221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rgbClr val="3333CC"/>
              </a:buClr>
              <a:buSzPct val="60000"/>
              <a:buNone/>
              <a:tabLst/>
              <a:defRPr/>
            </a:pP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1-11 </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在上题的分组交换网中，设报文长度和分组长度分别为</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x</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和</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a:t>
            </a:r>
            <a:r>
              <a:rPr kumimoji="0" lang="en-US" altLang="zh-CN" sz="2000" b="1" i="0" u="none" strike="noStrike" kern="0" cap="none" spc="0" normalizeH="0" baseline="0" noProof="0" dirty="0" err="1" smtClean="0">
                <a:ln>
                  <a:noFill/>
                </a:ln>
                <a:solidFill>
                  <a:srgbClr val="333399"/>
                </a:solidFill>
                <a:effectLst/>
                <a:uLnTx/>
                <a:uFillTx/>
                <a:latin typeface="微软雅黑" pitchFamily="34" charset="-122"/>
                <a:ea typeface="微软雅黑" pitchFamily="34" charset="-122"/>
              </a:rPr>
              <a:t>p+h</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)(bit),</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其中</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p</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为分组的数据部分的长度，而</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h</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为每个分组所带的控制信息固定长度，与</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p</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的大小无关。通信的两端共经过</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k</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段链路。链路的数据率为</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b(b/s)</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，但传播时延和结点的排队时间均可忽略不计。若打算使总的时延为最小，问分组的数据部分长度</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p</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应取为多大？（提示参考图</a:t>
            </a:r>
            <a:r>
              <a:rPr kumimoji="0" lang="en-US" altLang="zh-CN"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1-12</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的分组交换部分，观察总的时延是由哪几部分组成。</a:t>
            </a:r>
            <a:r>
              <a:rPr kumimoji="0" lang="zh-CN" altLang="en-US" sz="20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关键计算分组个数</a:t>
            </a:r>
            <a:r>
              <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rPr>
              <a:t>）</a:t>
            </a:r>
          </a:p>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itchFamily="2" charset="2"/>
              <a:buChar char="n"/>
              <a:tabLst/>
              <a:defRPr/>
            </a:pPr>
            <a:endParaRPr kumimoji="0" lang="zh-CN" altLang="en-US" sz="2000" b="1" i="0" u="none" strike="noStrike" kern="0" cap="none" spc="0" normalizeH="0" baseline="0" noProof="0" dirty="0" smtClean="0">
              <a:ln>
                <a:noFill/>
              </a:ln>
              <a:solidFill>
                <a:srgbClr val="33339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7735359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04" y="330700"/>
            <a:ext cx="8772849" cy="468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5980" y="2155789"/>
            <a:ext cx="306494" cy="369332"/>
          </a:xfrm>
          <a:prstGeom prst="rect">
            <a:avLst/>
          </a:prstGeom>
          <a:noFill/>
        </p:spPr>
        <p:txBody>
          <a:bodyPr wrap="none" rtlCol="0">
            <a:spAutoFit/>
          </a:bodyPr>
          <a:lstStyle/>
          <a:p>
            <a:r>
              <a:rPr lang="en-US" altLang="zh-CN" b="1" dirty="0">
                <a:solidFill>
                  <a:srgbClr val="FF0000"/>
                </a:solidFill>
              </a:rPr>
              <a:t>C</a:t>
            </a:r>
            <a:endParaRPr lang="zh-CN" altLang="en-US" b="1" dirty="0">
              <a:solidFill>
                <a:srgbClr val="FF0000"/>
              </a:solidFill>
            </a:endParaRPr>
          </a:p>
        </p:txBody>
      </p:sp>
      <p:sp>
        <p:nvSpPr>
          <p:cNvPr id="5" name="TextBox 4"/>
          <p:cNvSpPr txBox="1"/>
          <p:nvPr/>
        </p:nvSpPr>
        <p:spPr>
          <a:xfrm>
            <a:off x="7010380" y="3944484"/>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
        <p:nvSpPr>
          <p:cNvPr id="2" name="TextBox 1"/>
          <p:cNvSpPr txBox="1"/>
          <p:nvPr/>
        </p:nvSpPr>
        <p:spPr>
          <a:xfrm>
            <a:off x="4916905" y="493796"/>
            <a:ext cx="4227095" cy="2031325"/>
          </a:xfrm>
          <a:prstGeom prst="rect">
            <a:avLst/>
          </a:prstGeom>
          <a:solidFill>
            <a:srgbClr val="CCFFFF"/>
          </a:solidFill>
        </p:spPr>
        <p:txBody>
          <a:bodyPr wrap="square" rtlCol="0">
            <a:spAutoFit/>
          </a:bodyPr>
          <a:lstStyle/>
          <a:p>
            <a:r>
              <a:rPr lang="zh-CN" altLang="en-US" dirty="0" smtClean="0">
                <a:solidFill>
                  <a:srgbClr val="CC00CC"/>
                </a:solidFill>
              </a:rPr>
              <a:t>解：</a:t>
            </a:r>
            <a:endParaRPr lang="en-US" altLang="zh-CN" dirty="0" smtClean="0">
              <a:solidFill>
                <a:srgbClr val="CC00CC"/>
              </a:solidFill>
            </a:endParaRPr>
          </a:p>
          <a:p>
            <a:r>
              <a:rPr lang="en-US" altLang="zh-CN" dirty="0" smtClean="0">
                <a:solidFill>
                  <a:srgbClr val="CC00CC"/>
                </a:solidFill>
              </a:rPr>
              <a:t>1</a:t>
            </a:r>
            <a:r>
              <a:rPr lang="zh-CN" altLang="en-US" dirty="0" smtClean="0">
                <a:solidFill>
                  <a:srgbClr val="CC00CC"/>
                </a:solidFill>
              </a:rPr>
              <a:t>、分组个数</a:t>
            </a:r>
            <a:r>
              <a:rPr lang="en-US" altLang="zh-CN" dirty="0" smtClean="0">
                <a:solidFill>
                  <a:srgbClr val="CC00CC"/>
                </a:solidFill>
              </a:rPr>
              <a:t>=980000/(1000-20)=1000</a:t>
            </a:r>
            <a:r>
              <a:rPr lang="zh-CN" altLang="en-US" dirty="0" smtClean="0">
                <a:solidFill>
                  <a:srgbClr val="CC00CC"/>
                </a:solidFill>
              </a:rPr>
              <a:t>个 </a:t>
            </a:r>
            <a:r>
              <a:rPr lang="en-US" altLang="zh-CN" dirty="0" smtClean="0">
                <a:solidFill>
                  <a:srgbClr val="CC00CC"/>
                </a:solidFill>
              </a:rPr>
              <a:t>H1</a:t>
            </a:r>
            <a:r>
              <a:rPr lang="zh-CN" altLang="en-US" dirty="0" smtClean="0">
                <a:solidFill>
                  <a:srgbClr val="CC00CC"/>
                </a:solidFill>
              </a:rPr>
              <a:t>的发送时延</a:t>
            </a:r>
            <a:r>
              <a:rPr lang="en-US" altLang="zh-CN" dirty="0" smtClean="0">
                <a:solidFill>
                  <a:srgbClr val="CC00CC"/>
                </a:solidFill>
              </a:rPr>
              <a:t>=1MB*8/100Mb=80ms</a:t>
            </a:r>
            <a:r>
              <a:rPr lang="zh-CN" altLang="en-US" dirty="0" smtClean="0">
                <a:solidFill>
                  <a:srgbClr val="CC00CC"/>
                </a:solidFill>
              </a:rPr>
              <a:t>；又因为中间结点的两次发送时延只算最后一个分组的发送时延，所以</a:t>
            </a:r>
            <a:r>
              <a:rPr lang="en-US" altLang="zh-CN" dirty="0" smtClean="0">
                <a:solidFill>
                  <a:srgbClr val="CC00CC"/>
                </a:solidFill>
              </a:rPr>
              <a:t>T</a:t>
            </a:r>
            <a:r>
              <a:rPr lang="zh-CN" altLang="en-US" baseline="-25000" dirty="0" smtClean="0">
                <a:solidFill>
                  <a:srgbClr val="CC00CC"/>
                </a:solidFill>
              </a:rPr>
              <a:t>中间结点转发</a:t>
            </a:r>
            <a:r>
              <a:rPr lang="en-US" altLang="zh-CN" dirty="0" smtClean="0">
                <a:solidFill>
                  <a:srgbClr val="CC00CC"/>
                </a:solidFill>
              </a:rPr>
              <a:t>=1K*8/100M=0.08ms </a:t>
            </a:r>
            <a:r>
              <a:rPr lang="zh-CN" altLang="en-US" dirty="0" smtClean="0">
                <a:solidFill>
                  <a:srgbClr val="CC00CC"/>
                </a:solidFill>
              </a:rPr>
              <a:t>总时延</a:t>
            </a:r>
            <a:r>
              <a:rPr lang="en-US" altLang="zh-CN" dirty="0" smtClean="0">
                <a:solidFill>
                  <a:srgbClr val="CC00CC"/>
                </a:solidFill>
              </a:rPr>
              <a:t>=80+0.08*2=80.16ms</a:t>
            </a:r>
            <a:endParaRPr lang="zh-CN" altLang="en-US" dirty="0">
              <a:solidFill>
                <a:srgbClr val="CC00CC"/>
              </a:solidFill>
            </a:endParaRPr>
          </a:p>
        </p:txBody>
      </p:sp>
      <p:sp>
        <p:nvSpPr>
          <p:cNvPr id="6" name="TextBox 5"/>
          <p:cNvSpPr txBox="1"/>
          <p:nvPr/>
        </p:nvSpPr>
        <p:spPr>
          <a:xfrm>
            <a:off x="2181726" y="2928821"/>
            <a:ext cx="4531895" cy="2031325"/>
          </a:xfrm>
          <a:prstGeom prst="rect">
            <a:avLst/>
          </a:prstGeom>
          <a:solidFill>
            <a:srgbClr val="CCFFFF"/>
          </a:solidFill>
        </p:spPr>
        <p:txBody>
          <a:bodyPr wrap="square" rtlCol="0">
            <a:spAutoFit/>
          </a:bodyPr>
          <a:lstStyle/>
          <a:p>
            <a:r>
              <a:rPr lang="zh-CN" altLang="en-US" dirty="0" smtClean="0">
                <a:solidFill>
                  <a:srgbClr val="CC00CC"/>
                </a:solidFill>
              </a:rPr>
              <a:t>解：因为忽略分组头开销，所以分组交换和报文交换在源点发出所花费的发送时延是一样的</a:t>
            </a:r>
            <a:r>
              <a:rPr lang="en-US" altLang="zh-CN" dirty="0" smtClean="0">
                <a:solidFill>
                  <a:srgbClr val="CC00CC"/>
                </a:solidFill>
              </a:rPr>
              <a:t>=8M/10M=0.8</a:t>
            </a:r>
            <a:r>
              <a:rPr lang="zh-CN" altLang="en-US" dirty="0" smtClean="0">
                <a:solidFill>
                  <a:srgbClr val="CC00CC"/>
                </a:solidFill>
              </a:rPr>
              <a:t>秒；然后中间仅有一个结点，所以报文交换再次转发还需消耗一个</a:t>
            </a:r>
            <a:r>
              <a:rPr lang="en-US" altLang="zh-CN" dirty="0" smtClean="0">
                <a:solidFill>
                  <a:srgbClr val="CC00CC"/>
                </a:solidFill>
              </a:rPr>
              <a:t>0.8</a:t>
            </a:r>
            <a:r>
              <a:rPr lang="zh-CN" altLang="en-US" dirty="0" smtClean="0">
                <a:solidFill>
                  <a:srgbClr val="CC00CC"/>
                </a:solidFill>
              </a:rPr>
              <a:t>秒；而分组交换又是中间结点的发送时延，当然只能是一个分组转发的时延即</a:t>
            </a:r>
            <a:r>
              <a:rPr lang="en-US" altLang="zh-CN" dirty="0" smtClean="0">
                <a:solidFill>
                  <a:srgbClr val="CC00CC"/>
                </a:solidFill>
              </a:rPr>
              <a:t>=10k/10M=0.001</a:t>
            </a:r>
            <a:r>
              <a:rPr lang="zh-CN" altLang="en-US" dirty="0" smtClean="0">
                <a:solidFill>
                  <a:srgbClr val="CC00CC"/>
                </a:solidFill>
              </a:rPr>
              <a:t>秒；所以答案选</a:t>
            </a:r>
            <a:r>
              <a:rPr lang="en-US" altLang="zh-CN" dirty="0" smtClean="0">
                <a:solidFill>
                  <a:srgbClr val="CC00CC"/>
                </a:solidFill>
              </a:rPr>
              <a:t>D</a:t>
            </a:r>
            <a:endParaRPr lang="zh-CN" altLang="en-US" dirty="0">
              <a:solidFill>
                <a:srgbClr val="CC00CC"/>
              </a:solidFill>
            </a:endParaRPr>
          </a:p>
        </p:txBody>
      </p:sp>
    </p:spTree>
    <p:extLst>
      <p:ext uri="{BB962C8B-B14F-4D97-AF65-F5344CB8AC3E}">
        <p14:creationId xmlns:p14="http://schemas.microsoft.com/office/powerpoint/2010/main" val="118489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a:extLst/>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a:t>
            </a:r>
            <a:r>
              <a:rPr lang="zh-CN" altLang="zh-CN" sz="2000" b="1" dirty="0" smtClean="0">
                <a:latin typeface="微软雅黑" pitchFamily="34" charset="-122"/>
                <a:ea typeface="微软雅黑" pitchFamily="34" charset="-122"/>
              </a:rPr>
              <a:t>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a:t>
            </a:r>
            <a:r>
              <a:rPr lang="zh-CN" altLang="zh-CN" sz="2000" b="1" dirty="0" smtClean="0">
                <a:solidFill>
                  <a:srgbClr val="0000FF"/>
                </a:solidFill>
                <a:latin typeface="微软雅黑" pitchFamily="34" charset="-122"/>
                <a:ea typeface="微软雅黑" pitchFamily="34" charset="-122"/>
              </a:rPr>
              <a:t>时间</a:t>
            </a:r>
            <a:r>
              <a:rPr lang="en-US" altLang="zh-CN" sz="2000" b="1" dirty="0" smtClean="0">
                <a:solidFill>
                  <a:srgbClr val="0000FF"/>
                </a:solidFill>
                <a:latin typeface="微软雅黑" pitchFamily="34" charset="-122"/>
                <a:ea typeface="微软雅黑" pitchFamily="34" charset="-122"/>
              </a:rPr>
              <a:t> RTT </a:t>
            </a:r>
            <a:r>
              <a:rPr lang="en-US" altLang="zh-CN" sz="2000" b="1" dirty="0" smtClean="0">
                <a:latin typeface="微软雅黑" pitchFamily="34" charset="-122"/>
                <a:ea typeface="微软雅黑" pitchFamily="34" charset="-122"/>
              </a:rPr>
              <a:t>(round-trip time) </a:t>
            </a:r>
            <a:r>
              <a:rPr lang="zh-CN" altLang="en-US" sz="2000" b="1" dirty="0" smtClean="0">
                <a:latin typeface="微软雅黑" pitchFamily="34" charset="-122"/>
                <a:ea typeface="微软雅黑" pitchFamily="34" charset="-122"/>
              </a:rPr>
              <a:t>表示</a:t>
            </a:r>
            <a:r>
              <a:rPr lang="zh-CN" altLang="en-US" sz="2000" b="1" dirty="0">
                <a:latin typeface="微软雅黑" pitchFamily="34" charset="-122"/>
                <a:ea typeface="微软雅黑" pitchFamily="34" charset="-122"/>
              </a:rPr>
              <a:t>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当使用卫星通信时，往返时间</a:t>
            </a:r>
            <a:r>
              <a:rPr lang="en-US" altLang="zh-CN" sz="2000" b="1" dirty="0">
                <a:solidFill>
                  <a:srgbClr val="0000FF"/>
                </a:solidFill>
                <a:latin typeface="微软雅黑" pitchFamily="34" charset="-122"/>
                <a:ea typeface="微软雅黑" pitchFamily="34" charset="-122"/>
              </a:rPr>
              <a:t> RTT </a:t>
            </a:r>
            <a:r>
              <a:rPr lang="zh-CN" altLang="zh-CN" sz="2000" b="1" dirty="0">
                <a:solidFill>
                  <a:srgbClr val="0000FF"/>
                </a:solidFill>
                <a:latin typeface="微软雅黑" pitchFamily="34" charset="-122"/>
                <a:ea typeface="微软雅黑" pitchFamily="34" charset="-122"/>
              </a:rPr>
              <a:t>相对较长，是很重要的一个性能指标。</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完全</a:t>
            </a:r>
            <a:r>
              <a:rPr lang="zh-CN" altLang="en-US" sz="2000" b="1" dirty="0">
                <a:latin typeface="微软雅黑" pitchFamily="34" charset="-122"/>
                <a:ea typeface="微软雅黑" pitchFamily="34" charset="-122"/>
              </a:rPr>
              <a:t>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a:extLst/>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221" y="520758"/>
            <a:ext cx="7940842" cy="830997"/>
          </a:xfrm>
          <a:prstGeom prst="rect">
            <a:avLst/>
          </a:prstGeom>
        </p:spPr>
        <p:txBody>
          <a:bodyPr wrap="square">
            <a:spAutoFit/>
          </a:bodyPr>
          <a:lstStyle/>
          <a:p>
            <a:pPr lvl="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1-15  </a:t>
            </a:r>
            <a:r>
              <a:rPr lang="zh-CN" altLang="en-US" sz="2400" b="1" kern="0" dirty="0">
                <a:solidFill>
                  <a:srgbClr val="333399"/>
                </a:solidFill>
                <a:latin typeface="微软雅黑" pitchFamily="34" charset="-122"/>
                <a:ea typeface="微软雅黑" pitchFamily="34" charset="-122"/>
              </a:rPr>
              <a:t>假定网络利用率达到了</a:t>
            </a:r>
            <a:r>
              <a:rPr lang="en-US" altLang="zh-CN" sz="2400" b="1" kern="0" dirty="0">
                <a:solidFill>
                  <a:srgbClr val="333399"/>
                </a:solidFill>
                <a:latin typeface="微软雅黑" pitchFamily="34" charset="-122"/>
                <a:ea typeface="微软雅黑" pitchFamily="34" charset="-122"/>
              </a:rPr>
              <a:t>90%</a:t>
            </a:r>
            <a:r>
              <a:rPr lang="zh-CN" altLang="en-US" sz="2400" b="1" kern="0" dirty="0">
                <a:solidFill>
                  <a:srgbClr val="333399"/>
                </a:solidFill>
                <a:latin typeface="微软雅黑" pitchFamily="34" charset="-122"/>
                <a:ea typeface="微软雅黑" pitchFamily="34" charset="-122"/>
              </a:rPr>
              <a:t>。试估计一下现在的网络时延是它的最小值的多少倍？</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585537" y="1580710"/>
            <a:ext cx="7531768" cy="1138773"/>
          </a:xfrm>
          <a:prstGeom prst="rect">
            <a:avLst/>
          </a:prstGeom>
        </p:spPr>
        <p:txBody>
          <a:bodyPr wrap="square">
            <a:spAutoFit/>
          </a:bodyPr>
          <a:lstStyle/>
          <a:p>
            <a:pPr lvl="0" eaLnBrk="0" hangingPunct="0">
              <a:spcBef>
                <a:spcPct val="20000"/>
              </a:spcBef>
              <a:buClr>
                <a:srgbClr val="3333CC"/>
              </a:buClr>
              <a:buSzPct val="60000"/>
            </a:pPr>
            <a:r>
              <a:rPr lang="zh-CN" altLang="en-US" sz="2000" b="1" kern="0" dirty="0">
                <a:latin typeface="微软雅黑" pitchFamily="34" charset="-122"/>
                <a:ea typeface="微软雅黑" pitchFamily="34" charset="-122"/>
              </a:rPr>
              <a:t>解：设网络利用率为</a:t>
            </a:r>
            <a:r>
              <a:rPr lang="en-US" altLang="zh-CN" sz="2000" b="1" kern="0" dirty="0">
                <a:latin typeface="微软雅黑" pitchFamily="34" charset="-122"/>
                <a:ea typeface="微软雅黑" pitchFamily="34" charset="-122"/>
              </a:rPr>
              <a:t>U</a:t>
            </a:r>
            <a:r>
              <a:rPr lang="zh-CN" altLang="en-US" sz="2000" b="1" kern="0" dirty="0">
                <a:latin typeface="微软雅黑" pitchFamily="34" charset="-122"/>
                <a:ea typeface="微软雅黑" pitchFamily="34" charset="-122"/>
              </a:rPr>
              <a:t>，网络时延为</a:t>
            </a:r>
            <a:r>
              <a:rPr lang="en-US" altLang="zh-CN" sz="2000" b="1" kern="0" dirty="0">
                <a:latin typeface="微软雅黑" pitchFamily="34" charset="-122"/>
                <a:ea typeface="微软雅黑" pitchFamily="34" charset="-122"/>
              </a:rPr>
              <a:t>D</a:t>
            </a:r>
            <a:r>
              <a:rPr lang="zh-CN" altLang="en-US" sz="2000" b="1" kern="0" dirty="0">
                <a:latin typeface="微软雅黑" pitchFamily="34" charset="-122"/>
                <a:ea typeface="微软雅黑" pitchFamily="34" charset="-122"/>
              </a:rPr>
              <a:t>，网络时延最小值为</a:t>
            </a:r>
            <a:r>
              <a:rPr lang="en-US" altLang="zh-CN" sz="2000" b="1" kern="0" dirty="0">
                <a:latin typeface="微软雅黑" pitchFamily="34" charset="-122"/>
                <a:ea typeface="微软雅黑" pitchFamily="34" charset="-122"/>
              </a:rPr>
              <a:t>D</a:t>
            </a:r>
            <a:r>
              <a:rPr lang="en-US" altLang="zh-CN" sz="2000" b="1" kern="0" baseline="-25000" dirty="0">
                <a:latin typeface="微软雅黑" pitchFamily="34" charset="-122"/>
                <a:ea typeface="微软雅黑" pitchFamily="34" charset="-122"/>
              </a:rPr>
              <a:t>0</a:t>
            </a:r>
            <a:endParaRPr lang="zh-CN" altLang="en-US" sz="2000" b="1" kern="0" dirty="0">
              <a:latin typeface="微软雅黑" pitchFamily="34" charset="-122"/>
              <a:ea typeface="微软雅黑" pitchFamily="34" charset="-122"/>
            </a:endParaRPr>
          </a:p>
          <a:p>
            <a:pPr lvl="0" eaLnBrk="0" hangingPunct="0">
              <a:spcBef>
                <a:spcPct val="20000"/>
              </a:spcBef>
              <a:buClr>
                <a:srgbClr val="3333CC"/>
              </a:buClr>
              <a:buSzPct val="60000"/>
            </a:pPr>
            <a:r>
              <a:rPr lang="en-US" altLang="zh-CN" sz="2000" b="1" kern="0" dirty="0">
                <a:latin typeface="微软雅黑" pitchFamily="34" charset="-122"/>
                <a:ea typeface="微软雅黑" pitchFamily="34" charset="-122"/>
              </a:rPr>
              <a:t>U=90%;D=D</a:t>
            </a:r>
            <a:r>
              <a:rPr lang="en-US" altLang="zh-CN" sz="2000" b="1" kern="0" baseline="-25000" dirty="0">
                <a:latin typeface="微软雅黑" pitchFamily="34" charset="-122"/>
                <a:ea typeface="微软雅黑" pitchFamily="34" charset="-122"/>
              </a:rPr>
              <a:t>0</a:t>
            </a:r>
            <a:r>
              <a:rPr lang="en-US" altLang="zh-CN" sz="2000" b="1" kern="0" dirty="0">
                <a:latin typeface="微软雅黑" pitchFamily="34" charset="-122"/>
                <a:ea typeface="微软雅黑" pitchFamily="34" charset="-122"/>
              </a:rPr>
              <a:t>/(1-U)----&gt;D/ D</a:t>
            </a:r>
            <a:r>
              <a:rPr lang="en-US" altLang="zh-CN" sz="2000" b="1" kern="0" baseline="-25000" dirty="0">
                <a:latin typeface="微软雅黑" pitchFamily="34" charset="-122"/>
                <a:ea typeface="微软雅黑" pitchFamily="34" charset="-122"/>
              </a:rPr>
              <a:t>0</a:t>
            </a:r>
            <a:r>
              <a:rPr lang="en-US" altLang="zh-CN" sz="2000" b="1" kern="0" dirty="0">
                <a:latin typeface="微软雅黑" pitchFamily="34" charset="-122"/>
                <a:ea typeface="微软雅黑" pitchFamily="34" charset="-122"/>
              </a:rPr>
              <a:t>=10</a:t>
            </a:r>
            <a:endParaRPr lang="zh-CN" altLang="en-US" sz="2000" b="1" kern="0" dirty="0">
              <a:latin typeface="微软雅黑" pitchFamily="34" charset="-122"/>
              <a:ea typeface="微软雅黑" pitchFamily="34" charset="-122"/>
            </a:endParaRPr>
          </a:p>
          <a:p>
            <a:pPr lvl="0" eaLnBrk="0" hangingPunct="0">
              <a:spcBef>
                <a:spcPct val="20000"/>
              </a:spcBef>
              <a:buClr>
                <a:srgbClr val="3333CC"/>
              </a:buClr>
              <a:buSzPct val="60000"/>
            </a:pPr>
            <a:r>
              <a:rPr lang="zh-CN" altLang="en-US" sz="2000" b="1" kern="0" dirty="0">
                <a:latin typeface="微软雅黑" pitchFamily="34" charset="-122"/>
                <a:ea typeface="微软雅黑" pitchFamily="34" charset="-122"/>
              </a:rPr>
              <a:t>现在的网络时延是最小值的</a:t>
            </a:r>
            <a:r>
              <a:rPr lang="en-US" altLang="zh-CN" sz="2000" b="1" kern="0" dirty="0">
                <a:latin typeface="微软雅黑" pitchFamily="34" charset="-122"/>
                <a:ea typeface="微软雅黑" pitchFamily="34" charset="-122"/>
              </a:rPr>
              <a:t>10</a:t>
            </a:r>
            <a:r>
              <a:rPr lang="zh-CN" altLang="en-US" sz="2000" b="1" kern="0" dirty="0">
                <a:latin typeface="微软雅黑" pitchFamily="34" charset="-122"/>
                <a:ea typeface="微软雅黑" pitchFamily="34" charset="-122"/>
              </a:rPr>
              <a:t>倍</a:t>
            </a:r>
          </a:p>
        </p:txBody>
      </p:sp>
    </p:spTree>
    <p:extLst>
      <p:ext uri="{BB962C8B-B14F-4D97-AF65-F5344CB8AC3E}">
        <p14:creationId xmlns:p14="http://schemas.microsoft.com/office/powerpoint/2010/main" val="11139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a:t>
            </a:r>
            <a:r>
              <a:rPr lang="fr-FR" b="1" dirty="0" smtClean="0">
                <a:solidFill>
                  <a:srgbClr val="FFCC00"/>
                </a:solidFill>
                <a:latin typeface="微软雅黑" pitchFamily="34" charset="-122"/>
                <a:ea typeface="微软雅黑" pitchFamily="34" charset="-122"/>
                <a:cs typeface="Arial" charset="0"/>
              </a:rPr>
              <a:t>(Connectivity</a:t>
            </a:r>
            <a:r>
              <a:rPr lang="fr-FR" b="1" dirty="0">
                <a:solidFill>
                  <a:srgbClr val="FFCC00"/>
                </a:solidFill>
                <a:latin typeface="微软雅黑" pitchFamily="34" charset="-122"/>
                <a:ea typeface="微软雅黑" pitchFamily="34" charset="-122"/>
                <a:cs typeface="Arial" charset="0"/>
              </a:rPr>
              <a:t>)</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a:t>
            </a:r>
            <a:r>
              <a:rPr lang="zh-CN" altLang="zh-CN" sz="2400" b="1" dirty="0" smtClean="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570893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smtClean="0">
                <a:latin typeface="微软雅黑" pitchFamily="34" charset="-122"/>
                <a:ea typeface="微软雅黑" pitchFamily="34" charset="-122"/>
              </a:rPr>
              <a:t>费用</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可靠性</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smtClean="0">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用“图”表示网络</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1155378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98"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用“云”表示网络：主机在“云”里</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用“云”表示网络：主机在“云”外</a:t>
            </a:r>
            <a:endParaRPr lang="zh-CN" altLang="en-US" sz="2000" b="1" dirty="0">
              <a:solidFill>
                <a:schemeClr val="bg1"/>
              </a:solidFill>
              <a:latin typeface="微软雅黑" pitchFamily="34" charset="-122"/>
              <a:ea typeface="微软雅黑" pitchFamily="34" charset="-122"/>
            </a:endParaRP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互联网概念</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a:t>
              </a:r>
              <a:r>
                <a:rPr lang="zh-CN" altLang="en-US" sz="2000" b="1" dirty="0" smtClean="0">
                  <a:solidFill>
                    <a:schemeClr val="bg1"/>
                  </a:solidFill>
                  <a:latin typeface="微软雅黑" pitchFamily="34" charset="-122"/>
                  <a:ea typeface="微软雅黑" pitchFamily="34" charset="-122"/>
                </a:rPr>
                <a:t>计算机网络</a:t>
              </a:r>
              <a:endParaRPr lang="zh-CN" altLang="en-US" sz="2000" b="1" dirty="0">
                <a:solidFill>
                  <a:schemeClr val="bg1"/>
                </a:solidFill>
                <a:latin typeface="微软雅黑" pitchFamily="34" charset="-122"/>
                <a:ea typeface="微软雅黑" pitchFamily="34" charset="-122"/>
              </a:endParaRP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068925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70" name="VISIO" r:id="rId3" imgW="1687068" imgH="964692" progId="">
                  <p:embed/>
                </p:oleObj>
              </mc:Choice>
              <mc:Fallback>
                <p:oleObj name="VISIO" r:id="rId3" imgW="1687068" imgH="964692"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71" name="VISIO" r:id="rId5" imgW="1687068" imgH="964692" progId="">
                  <p:embed/>
                </p:oleObj>
              </mc:Choice>
              <mc:Fallback>
                <p:oleObj name="VISIO" r:id="rId5" imgW="1687068" imgH="964692" progId="">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46"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70"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30159"/>
            <a:ext cx="9144000" cy="830997"/>
          </a:xfrm>
          <a:prstGeom prst="rect">
            <a:avLst/>
          </a:prstGeom>
        </p:spPr>
        <p:txBody>
          <a:bodyPr wrap="square">
            <a:spAutoFit/>
          </a:bodyPr>
          <a:lstStyle/>
          <a:p>
            <a:pPr marL="742950" indent="-285750" eaLnBrk="0" hangingPunct="0">
              <a:spcBef>
                <a:spcPct val="20000"/>
              </a:spcBef>
              <a:buClr>
                <a:srgbClr val="3333CC"/>
              </a:buClr>
              <a:buSzPct val="60000"/>
              <a:defRPr/>
            </a:pPr>
            <a:r>
              <a:rPr lang="en-US" altLang="zh-CN" sz="2400" b="1" kern="0" dirty="0">
                <a:solidFill>
                  <a:srgbClr val="333399"/>
                </a:solidFill>
                <a:latin typeface="微软雅黑" pitchFamily="34" charset="-122"/>
                <a:ea typeface="微软雅黑" pitchFamily="34" charset="-122"/>
              </a:rPr>
              <a:t>1-24</a:t>
            </a:r>
            <a:r>
              <a:rPr lang="zh-CN" altLang="en-US" sz="2400" b="1" kern="0" dirty="0">
                <a:solidFill>
                  <a:srgbClr val="333399"/>
                </a:solidFill>
                <a:latin typeface="微软雅黑" pitchFamily="34" charset="-122"/>
                <a:ea typeface="微软雅黑" pitchFamily="34" charset="-122"/>
              </a:rPr>
              <a:t>论述具有五层协议的网络体系结构的要点，包括各层主要功能。</a:t>
            </a:r>
          </a:p>
        </p:txBody>
      </p:sp>
      <p:sp>
        <p:nvSpPr>
          <p:cNvPr id="3" name="矩形 2"/>
          <p:cNvSpPr/>
          <p:nvPr/>
        </p:nvSpPr>
        <p:spPr>
          <a:xfrm>
            <a:off x="360946" y="1261156"/>
            <a:ext cx="8783053" cy="3416320"/>
          </a:xfrm>
          <a:prstGeom prst="rect">
            <a:avLst/>
          </a:prstGeom>
        </p:spPr>
        <p:txBody>
          <a:bodyPr wrap="square">
            <a:spAutoFit/>
          </a:bodyPr>
          <a:lstStyle/>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答：综合</a:t>
            </a:r>
            <a:r>
              <a:rPr lang="en-US" altLang="zh-CN" b="1" kern="0" dirty="0">
                <a:latin typeface="微软雅黑" pitchFamily="34" charset="-122"/>
                <a:ea typeface="微软雅黑" pitchFamily="34" charset="-122"/>
              </a:rPr>
              <a:t>OSI </a:t>
            </a:r>
            <a:r>
              <a:rPr lang="zh-CN" altLang="en-US" b="1" kern="0" dirty="0">
                <a:latin typeface="微软雅黑" pitchFamily="34" charset="-122"/>
                <a:ea typeface="微软雅黑" pitchFamily="34" charset="-122"/>
              </a:rPr>
              <a:t>和</a:t>
            </a:r>
            <a:r>
              <a:rPr lang="en-US" altLang="zh-CN" b="1" kern="0" dirty="0">
                <a:latin typeface="微软雅黑" pitchFamily="34" charset="-122"/>
                <a:ea typeface="微软雅黑" pitchFamily="34" charset="-122"/>
              </a:rPr>
              <a:t>TCP/IP </a:t>
            </a:r>
            <a:r>
              <a:rPr lang="zh-CN" altLang="en-US" b="1" kern="0" dirty="0">
                <a:latin typeface="微软雅黑" pitchFamily="34" charset="-122"/>
                <a:ea typeface="微软雅黑" pitchFamily="34" charset="-122"/>
              </a:rPr>
              <a:t>的优点，采用一种原理体系结构。各层的主要功能</a:t>
            </a:r>
          </a:p>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物理层： 物理层的任务就是透明地传送比特流。（注意：传递信息的物理    媒体，如双绞线、同轴电缆、光缆等，是在物理层的下面，当做第</a:t>
            </a:r>
            <a:r>
              <a:rPr lang="en-US" altLang="zh-CN" b="1" kern="0" dirty="0">
                <a:latin typeface="微软雅黑" pitchFamily="34" charset="-122"/>
                <a:ea typeface="微软雅黑" pitchFamily="34" charset="-122"/>
              </a:rPr>
              <a:t>0 </a:t>
            </a:r>
            <a:r>
              <a:rPr lang="zh-CN" altLang="en-US" b="1" kern="0" dirty="0">
                <a:latin typeface="微软雅黑" pitchFamily="34" charset="-122"/>
                <a:ea typeface="微软雅黑" pitchFamily="34" charset="-122"/>
              </a:rPr>
              <a:t>层。 物理层还要确定连接电缆插头的定义及连接法。</a:t>
            </a:r>
          </a:p>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数据链路层： 数据链路层的任务是在两个相邻结点间的线路上无差错地传送以帧（</a:t>
            </a:r>
            <a:r>
              <a:rPr lang="en-US" altLang="zh-CN" b="1" kern="0" dirty="0">
                <a:latin typeface="微软雅黑" pitchFamily="34" charset="-122"/>
                <a:ea typeface="微软雅黑" pitchFamily="34" charset="-122"/>
              </a:rPr>
              <a:t>frame</a:t>
            </a:r>
            <a:r>
              <a:rPr lang="zh-CN" altLang="en-US" b="1" kern="0" dirty="0">
                <a:latin typeface="微软雅黑" pitchFamily="34" charset="-122"/>
                <a:ea typeface="微软雅黑" pitchFamily="34" charset="-122"/>
              </a:rPr>
              <a:t>）为单位的数据。每一帧包括数据和必要的控制信息。</a:t>
            </a:r>
          </a:p>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网络层： 网络层的任务就是要选择合适的路由，使 发送站的运输层所传下来的分组能够正确无误地按照地址找到目的站，并交付给目的站的运输层。</a:t>
            </a:r>
          </a:p>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运输层： 运输层的任务是向上一层的进行通信的两个进程之间提供一个可靠的端到端服务，使它们看不见运输层以下的数据通信的细节。</a:t>
            </a:r>
          </a:p>
          <a:p>
            <a:pPr marL="342900" lvl="0" indent="-342900" eaLnBrk="0" hangingPunct="0">
              <a:spcBef>
                <a:spcPct val="20000"/>
              </a:spcBef>
              <a:buClr>
                <a:srgbClr val="3333CC"/>
              </a:buClr>
              <a:buSzPct val="60000"/>
              <a:defRPr/>
            </a:pPr>
            <a:r>
              <a:rPr lang="zh-CN" altLang="en-US" b="1" kern="0" dirty="0">
                <a:latin typeface="微软雅黑" pitchFamily="34" charset="-122"/>
                <a:ea typeface="微软雅黑" pitchFamily="34" charset="-122"/>
              </a:rPr>
              <a:t>应用层： 应用层直接为用户的应用进程提供服务。</a:t>
            </a:r>
          </a:p>
        </p:txBody>
      </p:sp>
    </p:spTree>
    <p:extLst>
      <p:ext uri="{BB962C8B-B14F-4D97-AF65-F5344CB8AC3E}">
        <p14:creationId xmlns:p14="http://schemas.microsoft.com/office/powerpoint/2010/main" val="417818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18623"/>
            <a:ext cx="9143999" cy="830997"/>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1-26  </a:t>
            </a:r>
            <a:r>
              <a:rPr lang="zh-CN" altLang="en-US" sz="2400" b="1" kern="0" dirty="0">
                <a:solidFill>
                  <a:srgbClr val="333399"/>
                </a:solidFill>
                <a:latin typeface="微软雅黑" pitchFamily="34" charset="-122"/>
                <a:ea typeface="微软雅黑" pitchFamily="34" charset="-122"/>
              </a:rPr>
              <a:t>试解释以下名词：协议栈、实体、对等层、协议数据单元、服务访问点、客户、服务器、客户</a:t>
            </a:r>
            <a:r>
              <a:rPr lang="en-US" altLang="zh-CN" sz="2400" b="1" kern="0" dirty="0">
                <a:solidFill>
                  <a:srgbClr val="333399"/>
                </a:solidFill>
                <a:latin typeface="微软雅黑" pitchFamily="34" charset="-122"/>
                <a:ea typeface="微软雅黑" pitchFamily="34" charset="-122"/>
              </a:rPr>
              <a:t>-</a:t>
            </a:r>
            <a:r>
              <a:rPr lang="zh-CN" altLang="en-US" sz="2400" b="1" kern="0" dirty="0">
                <a:solidFill>
                  <a:srgbClr val="333399"/>
                </a:solidFill>
                <a:latin typeface="微软雅黑" pitchFamily="34" charset="-122"/>
                <a:ea typeface="微软雅黑" pitchFamily="34" charset="-122"/>
              </a:rPr>
              <a:t>服务器方式。</a:t>
            </a:r>
            <a:r>
              <a:rPr lang="en-US" altLang="zh-CN" sz="2400" b="1" kern="0" dirty="0">
                <a:solidFill>
                  <a:srgbClr val="333399"/>
                </a:solidFill>
                <a:latin typeface="微软雅黑" pitchFamily="34" charset="-122"/>
                <a:ea typeface="微软雅黑" pitchFamily="34" charset="-122"/>
              </a:rPr>
              <a:t> </a:t>
            </a:r>
          </a:p>
        </p:txBody>
      </p:sp>
      <p:sp>
        <p:nvSpPr>
          <p:cNvPr id="3" name="矩形 2"/>
          <p:cNvSpPr/>
          <p:nvPr/>
        </p:nvSpPr>
        <p:spPr>
          <a:xfrm>
            <a:off x="184485" y="1339382"/>
            <a:ext cx="8959516" cy="3527119"/>
          </a:xfrm>
          <a:prstGeom prst="rect">
            <a:avLst/>
          </a:prstGeom>
        </p:spPr>
        <p:txBody>
          <a:bodyPr wrap="square">
            <a:spAutoFit/>
          </a:bodyPr>
          <a:lstStyle/>
          <a:p>
            <a:pPr marL="342900" lvl="0" indent="-342900" eaLnBrk="0" hangingPunct="0">
              <a:spcBef>
                <a:spcPct val="20000"/>
              </a:spcBef>
              <a:buClr>
                <a:srgbClr val="3333CC"/>
              </a:buClr>
              <a:buSzPct val="60000"/>
            </a:pPr>
            <a:r>
              <a:rPr lang="zh-CN" altLang="en-US" b="1" kern="0" dirty="0">
                <a:latin typeface="微软雅黑" pitchFamily="34" charset="-122"/>
                <a:ea typeface="微软雅黑" pitchFamily="34" charset="-122"/>
              </a:rPr>
              <a:t>答：实体</a:t>
            </a:r>
            <a:r>
              <a:rPr lang="en-US" altLang="zh-CN" b="1" kern="0" dirty="0">
                <a:latin typeface="微软雅黑" pitchFamily="34" charset="-122"/>
                <a:ea typeface="微软雅黑" pitchFamily="34" charset="-122"/>
              </a:rPr>
              <a:t>(entity) </a:t>
            </a:r>
            <a:r>
              <a:rPr lang="zh-CN" altLang="en-US" b="1" kern="0" dirty="0">
                <a:latin typeface="微软雅黑" pitchFamily="34" charset="-122"/>
                <a:ea typeface="微软雅黑" pitchFamily="34" charset="-122"/>
              </a:rPr>
              <a:t>表示任何可发送或接收信息的硬件或软件进程。</a:t>
            </a:r>
            <a:r>
              <a:rPr lang="en-US" altLang="zh-CN" b="1" kern="0" dirty="0">
                <a:latin typeface="微软雅黑" pitchFamily="34" charset="-122"/>
                <a:ea typeface="微软雅黑" pitchFamily="34" charset="-122"/>
              </a:rPr>
              <a:t> </a:t>
            </a:r>
            <a:endParaRPr lang="zh-CN" altLang="en-US" b="1" kern="0" dirty="0">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en-US" altLang="zh-CN" b="1" kern="0" dirty="0">
                <a:latin typeface="微软雅黑" pitchFamily="34" charset="-122"/>
                <a:ea typeface="微软雅黑" pitchFamily="34" charset="-122"/>
              </a:rPr>
              <a:t>       </a:t>
            </a:r>
            <a:r>
              <a:rPr lang="zh-CN" altLang="en-US" b="1" kern="0" dirty="0">
                <a:latin typeface="微软雅黑" pitchFamily="34" charset="-122"/>
                <a:ea typeface="微软雅黑" pitchFamily="34" charset="-122"/>
              </a:rPr>
              <a:t>协议是控制两个对等实体进行通信的规则的集合。</a:t>
            </a:r>
            <a:r>
              <a:rPr lang="en-US" altLang="zh-CN" b="1" kern="0" dirty="0">
                <a:latin typeface="微软雅黑" pitchFamily="34" charset="-122"/>
                <a:ea typeface="微软雅黑" pitchFamily="34" charset="-122"/>
              </a:rPr>
              <a:t> </a:t>
            </a:r>
            <a:endParaRPr lang="zh-CN" altLang="en-US" b="1" kern="0" dirty="0">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en-US" altLang="zh-CN" b="1" kern="0" dirty="0">
                <a:latin typeface="微软雅黑" pitchFamily="34" charset="-122"/>
                <a:ea typeface="微软雅黑" pitchFamily="34" charset="-122"/>
              </a:rPr>
              <a:t>       </a:t>
            </a:r>
            <a:r>
              <a:rPr lang="zh-CN" altLang="en-US" b="1" kern="0" dirty="0">
                <a:latin typeface="微软雅黑" pitchFamily="34" charset="-122"/>
                <a:ea typeface="微软雅黑" pitchFamily="34" charset="-122"/>
              </a:rPr>
              <a:t>客户</a:t>
            </a:r>
            <a:r>
              <a:rPr lang="en-US" altLang="zh-CN" b="1" kern="0" dirty="0">
                <a:latin typeface="微软雅黑" pitchFamily="34" charset="-122"/>
                <a:ea typeface="微软雅黑" pitchFamily="34" charset="-122"/>
              </a:rPr>
              <a:t>(client)</a:t>
            </a:r>
            <a:r>
              <a:rPr lang="zh-CN" altLang="en-US" b="1" kern="0" dirty="0">
                <a:latin typeface="微软雅黑" pitchFamily="34" charset="-122"/>
                <a:ea typeface="微软雅黑" pitchFamily="34" charset="-122"/>
              </a:rPr>
              <a:t>和服务器</a:t>
            </a:r>
            <a:r>
              <a:rPr lang="en-US" altLang="zh-CN" b="1" kern="0" dirty="0">
                <a:latin typeface="微软雅黑" pitchFamily="34" charset="-122"/>
                <a:ea typeface="微软雅黑" pitchFamily="34" charset="-122"/>
              </a:rPr>
              <a:t>(server)</a:t>
            </a:r>
            <a:r>
              <a:rPr lang="zh-CN" altLang="en-US" b="1" kern="0" dirty="0">
                <a:latin typeface="微软雅黑" pitchFamily="34" charset="-122"/>
                <a:ea typeface="微软雅黑" pitchFamily="34" charset="-122"/>
              </a:rPr>
              <a:t>都是指通信中所涉及的两个应用进程。客户是服务的请求方，服务器是服务的提供方。</a:t>
            </a:r>
          </a:p>
          <a:p>
            <a:pPr marL="342900" lvl="0" indent="-342900" eaLnBrk="0" hangingPunct="0">
              <a:spcBef>
                <a:spcPct val="20000"/>
              </a:spcBef>
              <a:buClr>
                <a:srgbClr val="3333CC"/>
              </a:buClr>
              <a:buSzPct val="60000"/>
            </a:pPr>
            <a:r>
              <a:rPr lang="en-US" altLang="zh-CN" b="1" kern="0" dirty="0">
                <a:latin typeface="微软雅黑" pitchFamily="34" charset="-122"/>
                <a:ea typeface="微软雅黑" pitchFamily="34" charset="-122"/>
              </a:rPr>
              <a:t>       </a:t>
            </a:r>
            <a:r>
              <a:rPr lang="zh-CN" altLang="en-US" b="1" kern="0" dirty="0">
                <a:latin typeface="微软雅黑" pitchFamily="34" charset="-122"/>
                <a:ea typeface="微软雅黑" pitchFamily="34" charset="-122"/>
              </a:rPr>
              <a:t>客户服务器方式所描述的是进程之间服务和被服务的关系。</a:t>
            </a:r>
          </a:p>
          <a:p>
            <a:pPr marL="342900" lvl="0" indent="-342900" eaLnBrk="0" hangingPunct="0">
              <a:spcBef>
                <a:spcPct val="20000"/>
              </a:spcBef>
              <a:buClr>
                <a:srgbClr val="3333CC"/>
              </a:buClr>
              <a:buSzPct val="60000"/>
            </a:pPr>
            <a:r>
              <a:rPr lang="en-US" altLang="zh-CN" b="1" kern="0" dirty="0">
                <a:latin typeface="微软雅黑" pitchFamily="34" charset="-122"/>
                <a:ea typeface="微软雅黑" pitchFamily="34" charset="-122"/>
              </a:rPr>
              <a:t>       </a:t>
            </a:r>
            <a:r>
              <a:rPr lang="zh-CN" altLang="en-US" b="1" kern="0" dirty="0">
                <a:latin typeface="微软雅黑" pitchFamily="34" charset="-122"/>
                <a:ea typeface="微软雅黑" pitchFamily="34" charset="-122"/>
              </a:rPr>
              <a:t>协议栈</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指计算机网络体系结构采用分层模型后</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每层的主要功能由对等层协议</a:t>
            </a:r>
            <a:r>
              <a:rPr lang="zh-CN" altLang="en-US" b="1" kern="0" dirty="0" smtClean="0">
                <a:latin typeface="微软雅黑" pitchFamily="34" charset="-122"/>
                <a:ea typeface="微软雅黑" pitchFamily="34" charset="-122"/>
              </a:rPr>
              <a:t>的运行</a:t>
            </a:r>
            <a:r>
              <a:rPr lang="zh-CN" altLang="en-US" b="1" kern="0" dirty="0">
                <a:latin typeface="微软雅黑" pitchFamily="34" charset="-122"/>
                <a:ea typeface="微软雅黑" pitchFamily="34" charset="-122"/>
              </a:rPr>
              <a:t>来实现</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因而每层可用一些主要协议来表征</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几个层次画在一起很像一个栈的结构</a:t>
            </a:r>
            <a:r>
              <a:rPr lang="en-US" altLang="zh-CN" b="1" kern="0" dirty="0">
                <a:latin typeface="微软雅黑" pitchFamily="34" charset="-122"/>
                <a:ea typeface="微软雅黑" pitchFamily="34" charset="-122"/>
              </a:rPr>
              <a:t>.</a:t>
            </a:r>
            <a:endParaRPr lang="zh-CN" altLang="en-US" b="1" kern="0" dirty="0">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zh-CN" altLang="en-US" b="1" kern="0" dirty="0">
                <a:latin typeface="微软雅黑" pitchFamily="34" charset="-122"/>
                <a:ea typeface="微软雅黑" pitchFamily="34" charset="-122"/>
              </a:rPr>
              <a:t>对等层</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在网络体系结构中</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通信双方实现同样功能的层</a:t>
            </a:r>
            <a:r>
              <a:rPr lang="en-US" altLang="zh-CN" b="1" kern="0" dirty="0">
                <a:latin typeface="微软雅黑" pitchFamily="34" charset="-122"/>
                <a:ea typeface="微软雅黑" pitchFamily="34" charset="-122"/>
              </a:rPr>
              <a:t>.</a:t>
            </a:r>
            <a:endParaRPr lang="zh-CN" altLang="en-US" b="1" kern="0" dirty="0">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zh-CN" altLang="en-US" b="1" kern="0" dirty="0">
                <a:latin typeface="微软雅黑" pitchFamily="34" charset="-122"/>
                <a:ea typeface="微软雅黑" pitchFamily="34" charset="-122"/>
              </a:rPr>
              <a:t>协议数据单元</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对等层实体进行信息交换的数据单位</a:t>
            </a:r>
            <a:r>
              <a:rPr lang="en-US" altLang="zh-CN" b="1" kern="0" dirty="0">
                <a:latin typeface="微软雅黑" pitchFamily="34" charset="-122"/>
                <a:ea typeface="微软雅黑" pitchFamily="34" charset="-122"/>
              </a:rPr>
              <a:t>.</a:t>
            </a:r>
            <a:endParaRPr lang="zh-CN" altLang="en-US" b="1" kern="0" dirty="0">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zh-CN" altLang="en-US" b="1" kern="0" dirty="0">
                <a:latin typeface="微软雅黑" pitchFamily="34" charset="-122"/>
                <a:ea typeface="微软雅黑" pitchFamily="34" charset="-122"/>
              </a:rPr>
              <a:t>服务访问点</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在同一系统中相邻两层的实体进行交互（即交换信息）的地方</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服务访问点</a:t>
            </a:r>
            <a:r>
              <a:rPr lang="en-US" altLang="zh-CN" b="1" kern="0" dirty="0">
                <a:latin typeface="微软雅黑" pitchFamily="34" charset="-122"/>
                <a:ea typeface="微软雅黑" pitchFamily="34" charset="-122"/>
              </a:rPr>
              <a:t>SAP</a:t>
            </a:r>
            <a:r>
              <a:rPr lang="zh-CN" altLang="en-US" b="1" kern="0" dirty="0">
                <a:latin typeface="微软雅黑" pitchFamily="34" charset="-122"/>
                <a:ea typeface="微软雅黑" pitchFamily="34" charset="-122"/>
              </a:rPr>
              <a:t>是一个抽象的概念</a:t>
            </a:r>
            <a:r>
              <a:rPr lang="en-US" altLang="zh-CN" b="1" kern="0" dirty="0">
                <a:latin typeface="微软雅黑" pitchFamily="34" charset="-122"/>
                <a:ea typeface="微软雅黑" pitchFamily="34" charset="-122"/>
              </a:rPr>
              <a:t>,</a:t>
            </a:r>
            <a:r>
              <a:rPr lang="zh-CN" altLang="en-US" b="1" kern="0" dirty="0">
                <a:latin typeface="微软雅黑" pitchFamily="34" charset="-122"/>
                <a:ea typeface="微软雅黑" pitchFamily="34" charset="-122"/>
              </a:rPr>
              <a:t>它实体上就是一个逻辑接口</a:t>
            </a:r>
            <a:r>
              <a:rPr lang="en-US" altLang="zh-CN" b="1" kern="0" dirty="0">
                <a:latin typeface="微软雅黑" pitchFamily="34" charset="-122"/>
                <a:ea typeface="微软雅黑" pitchFamily="34" charset="-122"/>
              </a:rPr>
              <a:t>.</a:t>
            </a:r>
            <a:endParaRPr lang="zh-CN" altLang="en-US" b="1" kern="0" dirty="0">
              <a:latin typeface="微软雅黑" pitchFamily="34" charset="-122"/>
              <a:ea typeface="微软雅黑" pitchFamily="34" charset="-122"/>
            </a:endParaRPr>
          </a:p>
        </p:txBody>
      </p:sp>
    </p:spTree>
    <p:extLst>
      <p:ext uri="{BB962C8B-B14F-4D97-AF65-F5344CB8AC3E}">
        <p14:creationId xmlns:p14="http://schemas.microsoft.com/office/powerpoint/2010/main" val="235393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74" y="495530"/>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1-27 </a:t>
            </a:r>
            <a:r>
              <a:rPr lang="zh-CN" altLang="en-US" sz="2400" b="1" kern="0" dirty="0">
                <a:solidFill>
                  <a:srgbClr val="333399"/>
                </a:solidFill>
                <a:latin typeface="微软雅黑" pitchFamily="34" charset="-122"/>
                <a:ea typeface="微软雅黑" pitchFamily="34" charset="-122"/>
              </a:rPr>
              <a:t>试解释</a:t>
            </a:r>
            <a:r>
              <a:rPr lang="en-US" altLang="zh-CN" sz="2400" b="1" kern="0" dirty="0">
                <a:solidFill>
                  <a:srgbClr val="333399"/>
                </a:solidFill>
                <a:latin typeface="微软雅黑" pitchFamily="34" charset="-122"/>
                <a:ea typeface="微软雅黑" pitchFamily="34" charset="-122"/>
              </a:rPr>
              <a:t>everything over IP </a:t>
            </a:r>
            <a:r>
              <a:rPr lang="zh-CN" altLang="en-US" sz="2400" b="1" kern="0" dirty="0">
                <a:solidFill>
                  <a:srgbClr val="333399"/>
                </a:solidFill>
                <a:latin typeface="微软雅黑" pitchFamily="34" charset="-122"/>
                <a:ea typeface="微软雅黑" pitchFamily="34" charset="-122"/>
              </a:rPr>
              <a:t>和</a:t>
            </a:r>
            <a:r>
              <a:rPr lang="en-US" altLang="zh-CN" sz="2400" b="1" kern="0" dirty="0">
                <a:solidFill>
                  <a:srgbClr val="333399"/>
                </a:solidFill>
                <a:latin typeface="微软雅黑" pitchFamily="34" charset="-122"/>
                <a:ea typeface="微软雅黑" pitchFamily="34" charset="-122"/>
              </a:rPr>
              <a:t>IP over </a:t>
            </a:r>
            <a:r>
              <a:rPr lang="en-US" altLang="zh-CN" sz="2400" b="1" kern="0" dirty="0" err="1">
                <a:solidFill>
                  <a:srgbClr val="333399"/>
                </a:solidFill>
                <a:latin typeface="微软雅黑" pitchFamily="34" charset="-122"/>
                <a:ea typeface="微软雅黑" pitchFamily="34" charset="-122"/>
              </a:rPr>
              <a:t>everthing</a:t>
            </a:r>
            <a:r>
              <a:rPr lang="en-US" altLang="zh-CN" sz="2400" b="1" kern="0" dirty="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含义</a:t>
            </a:r>
            <a:r>
              <a:rPr lang="zh-CN" altLang="en-US" sz="2400" b="1" kern="0" dirty="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280736" y="1239527"/>
            <a:ext cx="8863263" cy="1631216"/>
          </a:xfrm>
          <a:prstGeom prst="rect">
            <a:avLst/>
          </a:prstGeom>
        </p:spPr>
        <p:txBody>
          <a:bodyPr wrap="square">
            <a:spAutoFit/>
          </a:bodyPr>
          <a:lstStyle/>
          <a:p>
            <a:pPr>
              <a:buClr>
                <a:srgbClr val="3333CC"/>
              </a:buClr>
              <a:buFont typeface="Wingdings" pitchFamily="2" charset="2"/>
              <a:buNone/>
            </a:pPr>
            <a:r>
              <a:rPr lang="zh-CN" altLang="en-US" sz="2000" b="1" dirty="0">
                <a:latin typeface="微软雅黑" pitchFamily="34" charset="-122"/>
                <a:ea typeface="微软雅黑" pitchFamily="34" charset="-122"/>
              </a:rPr>
              <a:t>答：</a:t>
            </a:r>
            <a:endParaRPr lang="en-US" altLang="zh-CN" sz="2000" b="1" dirty="0">
              <a:latin typeface="微软雅黑" pitchFamily="34" charset="-122"/>
              <a:ea typeface="微软雅黑" pitchFamily="34" charset="-122"/>
            </a:endParaRPr>
          </a:p>
          <a:p>
            <a:pPr>
              <a:buClr>
                <a:srgbClr val="3333CC"/>
              </a:buClr>
              <a:buFont typeface="Wingdings" pitchFamily="2" charset="2"/>
              <a:buNone/>
            </a:pPr>
            <a:r>
              <a:rPr lang="zh-CN" altLang="en-US" sz="2000" b="1" dirty="0">
                <a:latin typeface="微软雅黑" pitchFamily="34" charset="-122"/>
                <a:ea typeface="微软雅黑" pitchFamily="34" charset="-122"/>
              </a:rPr>
              <a:t>前者：</a:t>
            </a:r>
            <a:r>
              <a:rPr lang="en-US" altLang="zh-CN" sz="2000" b="1" dirty="0">
                <a:latin typeface="微软雅黑" pitchFamily="34" charset="-122"/>
                <a:ea typeface="微软雅黑" pitchFamily="34" charset="-122"/>
              </a:rPr>
              <a:t>TCP/IP</a:t>
            </a:r>
            <a:r>
              <a:rPr lang="zh-CN" altLang="en-US" sz="2000" b="1" dirty="0">
                <a:latin typeface="微软雅黑" pitchFamily="34" charset="-122"/>
                <a:ea typeface="微软雅黑" pitchFamily="34" charset="-122"/>
              </a:rPr>
              <a:t>协议可以为各式各样的应用提供服务 （所谓的</a:t>
            </a:r>
            <a:r>
              <a:rPr lang="en-US" altLang="zh-CN" sz="2000" b="1" dirty="0">
                <a:latin typeface="微软雅黑" pitchFamily="34" charset="-122"/>
                <a:ea typeface="微软雅黑" pitchFamily="34" charset="-122"/>
              </a:rPr>
              <a:t>everything over </a:t>
            </a:r>
            <a:r>
              <a:rPr lang="en-US" altLang="zh-CN" sz="2000" b="1" dirty="0" err="1">
                <a:latin typeface="微软雅黑" pitchFamily="34" charset="-122"/>
                <a:ea typeface="微软雅黑" pitchFamily="34" charset="-122"/>
              </a:rPr>
              <a:t>ip</a:t>
            </a:r>
            <a:r>
              <a:rPr lang="zh-CN" altLang="en-US" sz="2000" b="1" dirty="0">
                <a:latin typeface="微软雅黑" pitchFamily="34" charset="-122"/>
                <a:ea typeface="微软雅黑" pitchFamily="34" charset="-122"/>
              </a:rPr>
              <a:t>）</a:t>
            </a:r>
          </a:p>
          <a:p>
            <a:pPr>
              <a:buClr>
                <a:srgbClr val="3333CC"/>
              </a:buClr>
              <a:buFont typeface="Wingdings" pitchFamily="2" charset="2"/>
              <a:buNone/>
            </a:pPr>
            <a:r>
              <a:rPr lang="zh-CN" altLang="en-US" sz="2000" b="1" dirty="0">
                <a:latin typeface="微软雅黑" pitchFamily="34" charset="-122"/>
                <a:ea typeface="微软雅黑" pitchFamily="34" charset="-122"/>
              </a:rPr>
              <a:t>后者：允许</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协议在各式各样的网络构成的互联网上运行（所谓的</a:t>
            </a:r>
            <a:r>
              <a:rPr lang="en-US" altLang="zh-CN" sz="2000" b="1" dirty="0" err="1">
                <a:latin typeface="微软雅黑" pitchFamily="34" charset="-122"/>
                <a:ea typeface="微软雅黑" pitchFamily="34" charset="-122"/>
              </a:rPr>
              <a:t>ip</a:t>
            </a:r>
            <a:r>
              <a:rPr lang="en-US" altLang="zh-CN" sz="2000" b="1" dirty="0">
                <a:latin typeface="微软雅黑" pitchFamily="34" charset="-122"/>
                <a:ea typeface="微软雅黑" pitchFamily="34" charset="-122"/>
              </a:rPr>
              <a:t> over everything</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0921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74" y="495530"/>
            <a:ext cx="9039726" cy="830997"/>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【2009</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在</a:t>
            </a:r>
            <a:r>
              <a:rPr lang="en-US" altLang="zh-CN" sz="2400" b="1" kern="0" dirty="0" smtClean="0">
                <a:solidFill>
                  <a:srgbClr val="333399"/>
                </a:solidFill>
                <a:latin typeface="微软雅黑" pitchFamily="34" charset="-122"/>
                <a:ea typeface="微软雅黑" pitchFamily="34" charset="-122"/>
              </a:rPr>
              <a:t>OSI</a:t>
            </a:r>
            <a:r>
              <a:rPr lang="zh-CN" altLang="en-US" sz="2400" b="1" kern="0" dirty="0" smtClean="0">
                <a:solidFill>
                  <a:srgbClr val="333399"/>
                </a:solidFill>
                <a:latin typeface="微软雅黑" pitchFamily="34" charset="-122"/>
                <a:ea typeface="微软雅黑" pitchFamily="34" charset="-122"/>
              </a:rPr>
              <a:t>参考模型中，自下而上第一个提供端到端服务的层次是（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256674" y="1326527"/>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a:t>
            </a:r>
            <a:r>
              <a:rPr lang="zh-CN" altLang="en-US" sz="2400" b="1" kern="0" dirty="0" smtClean="0">
                <a:solidFill>
                  <a:srgbClr val="333399"/>
                </a:solidFill>
                <a:latin typeface="微软雅黑" pitchFamily="34" charset="-122"/>
                <a:ea typeface="微软雅黑" pitchFamily="34" charset="-122"/>
              </a:rPr>
              <a:t>数据链路层</a:t>
            </a:r>
            <a:r>
              <a:rPr lang="en-US" altLang="zh-CN" sz="2400" b="1" kern="0" dirty="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B.</a:t>
            </a:r>
            <a:r>
              <a:rPr lang="zh-CN" altLang="en-US" sz="2400" b="1" kern="0" dirty="0" smtClean="0">
                <a:solidFill>
                  <a:srgbClr val="333399"/>
                </a:solidFill>
                <a:latin typeface="微软雅黑" pitchFamily="34" charset="-122"/>
                <a:ea typeface="微软雅黑" pitchFamily="34" charset="-122"/>
              </a:rPr>
              <a:t>运输层</a:t>
            </a:r>
            <a:r>
              <a:rPr lang="en-US" altLang="zh-CN" sz="2400" b="1" kern="0" dirty="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C.</a:t>
            </a:r>
            <a:r>
              <a:rPr lang="zh-CN" altLang="en-US" sz="2400" b="1" kern="0" dirty="0" smtClean="0">
                <a:solidFill>
                  <a:srgbClr val="333399"/>
                </a:solidFill>
                <a:latin typeface="微软雅黑" pitchFamily="34" charset="-122"/>
                <a:ea typeface="微软雅黑" pitchFamily="34" charset="-122"/>
              </a:rPr>
              <a:t>会话层</a:t>
            </a:r>
            <a:r>
              <a:rPr lang="en-US" altLang="zh-CN" sz="2400" b="1" kern="0" dirty="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D.</a:t>
            </a:r>
            <a:r>
              <a:rPr lang="zh-CN" altLang="en-US" sz="2400" b="1" kern="0" dirty="0" smtClean="0">
                <a:solidFill>
                  <a:srgbClr val="333399"/>
                </a:solidFill>
                <a:latin typeface="微软雅黑" pitchFamily="34" charset="-122"/>
                <a:ea typeface="微软雅黑" pitchFamily="34" charset="-122"/>
              </a:rPr>
              <a:t>应用层</a:t>
            </a:r>
            <a:endParaRPr lang="en-US" altLang="zh-CN" sz="2400" b="1" kern="0" dirty="0" smtClean="0">
              <a:solidFill>
                <a:srgbClr val="333399"/>
              </a:solidFill>
              <a:latin typeface="微软雅黑" pitchFamily="34" charset="-122"/>
              <a:ea typeface="微软雅黑" pitchFamily="34" charset="-122"/>
            </a:endParaRPr>
          </a:p>
        </p:txBody>
      </p:sp>
      <p:sp>
        <p:nvSpPr>
          <p:cNvPr id="4" name="矩形 3"/>
          <p:cNvSpPr/>
          <p:nvPr/>
        </p:nvSpPr>
        <p:spPr>
          <a:xfrm>
            <a:off x="104274" y="2827524"/>
            <a:ext cx="8678779" cy="830997"/>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a:t>
            </a:r>
            <a:r>
              <a:rPr lang="en-US" altLang="zh-CN" sz="2400" b="1" kern="0" dirty="0" smtClean="0">
                <a:solidFill>
                  <a:srgbClr val="333399"/>
                </a:solidFill>
                <a:latin typeface="微软雅黑" pitchFamily="34" charset="-122"/>
                <a:ea typeface="微软雅黑" pitchFamily="34" charset="-122"/>
              </a:rPr>
              <a:t>2010</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下列选项中，不属于网络体系结构所描述的内容是（ </a:t>
            </a:r>
            <a:r>
              <a:rPr lang="en-US" altLang="zh-CN" sz="2400" b="1" kern="0" dirty="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5" name="矩形 4"/>
          <p:cNvSpPr/>
          <p:nvPr/>
        </p:nvSpPr>
        <p:spPr>
          <a:xfrm>
            <a:off x="256674" y="3658521"/>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a:t>
            </a:r>
            <a:r>
              <a:rPr lang="zh-CN" altLang="en-US" sz="2400" b="1" kern="0" dirty="0" smtClean="0">
                <a:solidFill>
                  <a:srgbClr val="333399"/>
                </a:solidFill>
                <a:latin typeface="微软雅黑" pitchFamily="34" charset="-122"/>
                <a:ea typeface="微软雅黑" pitchFamily="34" charset="-122"/>
              </a:rPr>
              <a:t>网络层次</a:t>
            </a:r>
            <a:r>
              <a:rPr lang="en-US" altLang="zh-CN" sz="2400" b="1" kern="0" dirty="0" smtClean="0">
                <a:solidFill>
                  <a:srgbClr val="333399"/>
                </a:solidFill>
                <a:latin typeface="微软雅黑" pitchFamily="34" charset="-122"/>
                <a:ea typeface="微软雅黑" pitchFamily="34" charset="-122"/>
              </a:rPr>
              <a:t>   B.</a:t>
            </a:r>
            <a:r>
              <a:rPr lang="zh-CN" altLang="en-US" sz="2400" b="1" kern="0" dirty="0" smtClean="0">
                <a:solidFill>
                  <a:srgbClr val="333399"/>
                </a:solidFill>
                <a:latin typeface="微软雅黑" pitchFamily="34" charset="-122"/>
                <a:ea typeface="微软雅黑" pitchFamily="34" charset="-122"/>
              </a:rPr>
              <a:t>每层协议</a:t>
            </a:r>
            <a:r>
              <a:rPr lang="en-US" altLang="zh-CN" sz="2400" b="1" kern="0" dirty="0" smtClean="0">
                <a:solidFill>
                  <a:srgbClr val="333399"/>
                </a:solidFill>
                <a:latin typeface="微软雅黑" pitchFamily="34" charset="-122"/>
                <a:ea typeface="微软雅黑" pitchFamily="34" charset="-122"/>
              </a:rPr>
              <a:t>   C.</a:t>
            </a:r>
            <a:r>
              <a:rPr lang="zh-CN" altLang="en-US" sz="2400" b="1" kern="0" dirty="0" smtClean="0">
                <a:solidFill>
                  <a:srgbClr val="333399"/>
                </a:solidFill>
                <a:latin typeface="微软雅黑" pitchFamily="34" charset="-122"/>
                <a:ea typeface="微软雅黑" pitchFamily="34" charset="-122"/>
              </a:rPr>
              <a:t>协议内部细节</a:t>
            </a:r>
            <a:r>
              <a:rPr lang="en-US" altLang="zh-CN" sz="2400" b="1" kern="0" dirty="0" smtClean="0">
                <a:solidFill>
                  <a:srgbClr val="333399"/>
                </a:solidFill>
                <a:latin typeface="微软雅黑" pitchFamily="34" charset="-122"/>
                <a:ea typeface="微软雅黑" pitchFamily="34" charset="-122"/>
              </a:rPr>
              <a:t>  D.</a:t>
            </a:r>
            <a:r>
              <a:rPr lang="zh-CN" altLang="en-US" sz="2400" b="1" kern="0" dirty="0" smtClean="0">
                <a:solidFill>
                  <a:srgbClr val="333399"/>
                </a:solidFill>
                <a:latin typeface="微软雅黑" pitchFamily="34" charset="-122"/>
                <a:ea typeface="微软雅黑" pitchFamily="34" charset="-122"/>
              </a:rPr>
              <a:t>每层必须实现功能</a:t>
            </a:r>
            <a:endParaRPr lang="en-US" altLang="zh-CN" sz="2400" b="1" kern="0" dirty="0" smtClean="0">
              <a:solidFill>
                <a:srgbClr val="333399"/>
              </a:solidFill>
              <a:latin typeface="微软雅黑" pitchFamily="34" charset="-122"/>
              <a:ea typeface="微软雅黑" pitchFamily="34" charset="-122"/>
            </a:endParaRPr>
          </a:p>
        </p:txBody>
      </p:sp>
      <p:sp>
        <p:nvSpPr>
          <p:cNvPr id="6" name="TextBox 5"/>
          <p:cNvSpPr txBox="1"/>
          <p:nvPr/>
        </p:nvSpPr>
        <p:spPr>
          <a:xfrm>
            <a:off x="3240505" y="911028"/>
            <a:ext cx="304800" cy="369332"/>
          </a:xfrm>
          <a:prstGeom prst="rect">
            <a:avLst/>
          </a:prstGeom>
          <a:noFill/>
        </p:spPr>
        <p:txBody>
          <a:bodyPr wrap="square" rtlCol="0">
            <a:spAutoFit/>
          </a:bodyPr>
          <a:lstStyle/>
          <a:p>
            <a:pPr lvl="0"/>
            <a:r>
              <a:rPr lang="en-US" altLang="zh-CN" b="1" kern="0" dirty="0" smtClean="0">
                <a:solidFill>
                  <a:srgbClr val="FF0000"/>
                </a:solidFill>
                <a:latin typeface="微软雅黑" pitchFamily="34" charset="-122"/>
                <a:ea typeface="微软雅黑" pitchFamily="34" charset="-122"/>
              </a:rPr>
              <a:t>B</a:t>
            </a:r>
            <a:endParaRPr lang="zh-CN" altLang="en-US" kern="0" dirty="0">
              <a:solidFill>
                <a:srgbClr val="FF0000"/>
              </a:solidFill>
              <a:latin typeface="微软雅黑" pitchFamily="34" charset="-122"/>
              <a:ea typeface="微软雅黑" pitchFamily="34" charset="-122"/>
            </a:endParaRPr>
          </a:p>
        </p:txBody>
      </p:sp>
      <p:sp>
        <p:nvSpPr>
          <p:cNvPr id="7" name="TextBox 6"/>
          <p:cNvSpPr txBox="1"/>
          <p:nvPr/>
        </p:nvSpPr>
        <p:spPr>
          <a:xfrm>
            <a:off x="1900989" y="3277796"/>
            <a:ext cx="304800" cy="369332"/>
          </a:xfrm>
          <a:prstGeom prst="rect">
            <a:avLst/>
          </a:prstGeom>
          <a:noFill/>
        </p:spPr>
        <p:txBody>
          <a:bodyPr wrap="square" rtlCol="0">
            <a:spAutoFit/>
          </a:bodyPr>
          <a:lstStyle/>
          <a:p>
            <a:pPr lvl="0"/>
            <a:r>
              <a:rPr lang="en-US" altLang="zh-CN" b="1" kern="0" dirty="0">
                <a:solidFill>
                  <a:srgbClr val="FF0000"/>
                </a:solidFill>
                <a:latin typeface="微软雅黑" pitchFamily="34" charset="-122"/>
                <a:ea typeface="微软雅黑" pitchFamily="34" charset="-122"/>
              </a:rPr>
              <a:t>C</a:t>
            </a:r>
            <a:endParaRPr lang="zh-CN" altLang="en-US" kern="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88844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0505532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74" y="391257"/>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【2011</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】TCP/IP</a:t>
            </a:r>
            <a:r>
              <a:rPr lang="zh-CN" altLang="en-US" sz="2400" b="1" kern="0" dirty="0" smtClean="0">
                <a:solidFill>
                  <a:srgbClr val="333399"/>
                </a:solidFill>
                <a:latin typeface="微软雅黑" pitchFamily="34" charset="-122"/>
                <a:ea typeface="微软雅黑" pitchFamily="34" charset="-122"/>
              </a:rPr>
              <a:t>参考模型的网络层提供的是（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256674" y="783785"/>
            <a:ext cx="9039726" cy="904863"/>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a:t>
            </a:r>
            <a:r>
              <a:rPr lang="zh-CN" altLang="en-US" sz="2400" b="1" kern="0" dirty="0" smtClean="0">
                <a:solidFill>
                  <a:srgbClr val="333399"/>
                </a:solidFill>
                <a:latin typeface="微软雅黑" pitchFamily="34" charset="-122"/>
                <a:ea typeface="微软雅黑" pitchFamily="34" charset="-122"/>
              </a:rPr>
              <a:t>无连接不可靠的数据报服务</a:t>
            </a:r>
            <a:r>
              <a:rPr lang="en-US" altLang="zh-CN" sz="2400" b="1" kern="0" dirty="0" smtClean="0">
                <a:solidFill>
                  <a:srgbClr val="333399"/>
                </a:solidFill>
                <a:latin typeface="微软雅黑" pitchFamily="34" charset="-122"/>
                <a:ea typeface="微软雅黑" pitchFamily="34" charset="-122"/>
              </a:rPr>
              <a:t>   B.</a:t>
            </a:r>
            <a:r>
              <a:rPr lang="zh-CN" altLang="en-US" sz="2400" b="1" kern="0" dirty="0">
                <a:solidFill>
                  <a:srgbClr val="333399"/>
                </a:solidFill>
                <a:latin typeface="微软雅黑" pitchFamily="34" charset="-122"/>
                <a:ea typeface="微软雅黑" pitchFamily="34" charset="-122"/>
              </a:rPr>
              <a:t>无</a:t>
            </a:r>
            <a:r>
              <a:rPr lang="zh-CN" altLang="en-US" sz="2400" b="1" kern="0" dirty="0" smtClean="0">
                <a:solidFill>
                  <a:srgbClr val="333399"/>
                </a:solidFill>
                <a:latin typeface="微软雅黑" pitchFamily="34" charset="-122"/>
                <a:ea typeface="微软雅黑" pitchFamily="34" charset="-122"/>
              </a:rPr>
              <a:t>连接可靠</a:t>
            </a:r>
            <a:r>
              <a:rPr lang="zh-CN" altLang="en-US" sz="2400" b="1" kern="0" dirty="0">
                <a:solidFill>
                  <a:srgbClr val="333399"/>
                </a:solidFill>
                <a:latin typeface="微软雅黑" pitchFamily="34" charset="-122"/>
                <a:ea typeface="微软雅黑" pitchFamily="34" charset="-122"/>
              </a:rPr>
              <a:t>的数据报</a:t>
            </a:r>
            <a:r>
              <a:rPr lang="zh-CN" altLang="en-US" sz="2400" b="1" kern="0" dirty="0" smtClean="0">
                <a:solidFill>
                  <a:srgbClr val="333399"/>
                </a:solidFill>
                <a:latin typeface="微软雅黑" pitchFamily="34" charset="-122"/>
                <a:ea typeface="微软雅黑" pitchFamily="34" charset="-122"/>
              </a:rPr>
              <a:t>服务</a:t>
            </a:r>
            <a:endParaRPr lang="en-US" altLang="zh-CN" sz="2400" b="1" kern="0" dirty="0" smtClean="0">
              <a:solidFill>
                <a:srgbClr val="333399"/>
              </a:solidFill>
              <a:latin typeface="微软雅黑" pitchFamily="34" charset="-122"/>
              <a:ea typeface="微软雅黑" pitchFamily="34" charset="-122"/>
            </a:endParaRPr>
          </a:p>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C.</a:t>
            </a:r>
            <a:r>
              <a:rPr lang="zh-CN" altLang="en-US" sz="2400" b="1" kern="0" dirty="0" smtClean="0">
                <a:solidFill>
                  <a:srgbClr val="333399"/>
                </a:solidFill>
                <a:latin typeface="微软雅黑" pitchFamily="34" charset="-122"/>
                <a:ea typeface="微软雅黑" pitchFamily="34" charset="-122"/>
              </a:rPr>
              <a:t>有连接</a:t>
            </a:r>
            <a:r>
              <a:rPr lang="zh-CN" altLang="en-US" sz="2400" b="1" kern="0" dirty="0">
                <a:solidFill>
                  <a:srgbClr val="333399"/>
                </a:solidFill>
                <a:latin typeface="微软雅黑" pitchFamily="34" charset="-122"/>
                <a:ea typeface="微软雅黑" pitchFamily="34" charset="-122"/>
              </a:rPr>
              <a:t>不可靠的数据报</a:t>
            </a:r>
            <a:r>
              <a:rPr lang="zh-CN" altLang="en-US" sz="2400" b="1" kern="0" dirty="0" smtClean="0">
                <a:solidFill>
                  <a:srgbClr val="333399"/>
                </a:solidFill>
                <a:latin typeface="微软雅黑" pitchFamily="34" charset="-122"/>
                <a:ea typeface="微软雅黑" pitchFamily="34" charset="-122"/>
              </a:rPr>
              <a:t>服务   </a:t>
            </a:r>
            <a:r>
              <a:rPr lang="en-US" altLang="zh-CN" sz="2400" b="1" kern="0" dirty="0" smtClean="0">
                <a:solidFill>
                  <a:srgbClr val="333399"/>
                </a:solidFill>
                <a:latin typeface="微软雅黑" pitchFamily="34" charset="-122"/>
                <a:ea typeface="微软雅黑" pitchFamily="34" charset="-122"/>
              </a:rPr>
              <a:t>D.</a:t>
            </a:r>
            <a:r>
              <a:rPr lang="zh-CN" altLang="en-US" sz="2400" b="1" kern="0" dirty="0" smtClean="0">
                <a:solidFill>
                  <a:srgbClr val="333399"/>
                </a:solidFill>
                <a:latin typeface="微软雅黑" pitchFamily="34" charset="-122"/>
                <a:ea typeface="微软雅黑" pitchFamily="34" charset="-122"/>
              </a:rPr>
              <a:t>有连接可靠的</a:t>
            </a:r>
            <a:r>
              <a:rPr lang="zh-CN" altLang="en-US" sz="2400" b="1" kern="0" dirty="0">
                <a:solidFill>
                  <a:srgbClr val="333399"/>
                </a:solidFill>
                <a:latin typeface="微软雅黑" pitchFamily="34" charset="-122"/>
                <a:ea typeface="微软雅黑" pitchFamily="34" charset="-122"/>
              </a:rPr>
              <a:t>虚电路</a:t>
            </a:r>
            <a:r>
              <a:rPr lang="zh-CN" altLang="en-US" sz="2400" b="1" kern="0" dirty="0" smtClean="0">
                <a:solidFill>
                  <a:srgbClr val="333399"/>
                </a:solidFill>
                <a:latin typeface="微软雅黑" pitchFamily="34" charset="-122"/>
                <a:ea typeface="微软雅黑" pitchFamily="34" charset="-122"/>
              </a:rPr>
              <a:t>服务</a:t>
            </a:r>
            <a:endParaRPr lang="en-US" altLang="zh-CN" sz="2400" b="1" kern="0" dirty="0" smtClean="0">
              <a:solidFill>
                <a:srgbClr val="333399"/>
              </a:solidFill>
              <a:latin typeface="微软雅黑" pitchFamily="34" charset="-122"/>
              <a:ea typeface="微软雅黑" pitchFamily="34" charset="-122"/>
            </a:endParaRPr>
          </a:p>
        </p:txBody>
      </p:sp>
      <p:sp>
        <p:nvSpPr>
          <p:cNvPr id="5" name="矩形 4"/>
          <p:cNvSpPr/>
          <p:nvPr/>
        </p:nvSpPr>
        <p:spPr>
          <a:xfrm>
            <a:off x="104274" y="2725382"/>
            <a:ext cx="9039726" cy="830997"/>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【2014</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在</a:t>
            </a:r>
            <a:r>
              <a:rPr lang="en-US" altLang="zh-CN" sz="2400" b="1" kern="0" dirty="0" smtClean="0">
                <a:solidFill>
                  <a:srgbClr val="333399"/>
                </a:solidFill>
                <a:latin typeface="微软雅黑" pitchFamily="34" charset="-122"/>
                <a:ea typeface="微软雅黑" pitchFamily="34" charset="-122"/>
              </a:rPr>
              <a:t>OSI</a:t>
            </a:r>
            <a:r>
              <a:rPr lang="zh-CN" altLang="en-US" sz="2400" b="1" kern="0" dirty="0" smtClean="0">
                <a:solidFill>
                  <a:srgbClr val="333399"/>
                </a:solidFill>
                <a:latin typeface="微软雅黑" pitchFamily="34" charset="-122"/>
                <a:ea typeface="微软雅黑" pitchFamily="34" charset="-122"/>
              </a:rPr>
              <a:t>参考模型中，直接为会话层提供服务的的是（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6" name="矩形 5"/>
          <p:cNvSpPr/>
          <p:nvPr/>
        </p:nvSpPr>
        <p:spPr>
          <a:xfrm>
            <a:off x="256674" y="3556379"/>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a:t>
            </a:r>
            <a:r>
              <a:rPr lang="zh-CN" altLang="en-US" sz="2400" b="1" kern="0" dirty="0" smtClean="0">
                <a:solidFill>
                  <a:srgbClr val="333399"/>
                </a:solidFill>
                <a:latin typeface="微软雅黑" pitchFamily="34" charset="-122"/>
                <a:ea typeface="微软雅黑" pitchFamily="34" charset="-122"/>
              </a:rPr>
              <a:t>应用层</a:t>
            </a:r>
            <a:r>
              <a:rPr lang="en-US" altLang="zh-CN" sz="2400" b="1" kern="0" dirty="0" smtClean="0">
                <a:solidFill>
                  <a:srgbClr val="333399"/>
                </a:solidFill>
                <a:latin typeface="微软雅黑" pitchFamily="34" charset="-122"/>
                <a:ea typeface="微软雅黑" pitchFamily="34" charset="-122"/>
              </a:rPr>
              <a:t>	B.</a:t>
            </a:r>
            <a:r>
              <a:rPr lang="zh-CN" altLang="en-US" sz="2400" b="1" kern="0" dirty="0" smtClean="0">
                <a:solidFill>
                  <a:srgbClr val="333399"/>
                </a:solidFill>
                <a:latin typeface="微软雅黑" pitchFamily="34" charset="-122"/>
                <a:ea typeface="微软雅黑" pitchFamily="34" charset="-122"/>
              </a:rPr>
              <a:t>表示层  </a:t>
            </a:r>
            <a:r>
              <a:rPr lang="en-US" altLang="zh-CN" sz="2400" b="1" kern="0" dirty="0" smtClean="0">
                <a:solidFill>
                  <a:srgbClr val="333399"/>
                </a:solidFill>
                <a:latin typeface="微软雅黑" pitchFamily="34" charset="-122"/>
                <a:ea typeface="微软雅黑" pitchFamily="34" charset="-122"/>
              </a:rPr>
              <a:t>	C.</a:t>
            </a:r>
            <a:r>
              <a:rPr lang="zh-CN" altLang="en-US" sz="2400" b="1" kern="0" dirty="0" smtClean="0">
                <a:solidFill>
                  <a:srgbClr val="333399"/>
                </a:solidFill>
                <a:latin typeface="微软雅黑" pitchFamily="34" charset="-122"/>
                <a:ea typeface="微软雅黑" pitchFamily="34" charset="-122"/>
              </a:rPr>
              <a:t>运输层   </a:t>
            </a:r>
            <a:r>
              <a:rPr lang="en-US" altLang="zh-CN" sz="2400" b="1" kern="0" dirty="0" smtClean="0">
                <a:solidFill>
                  <a:srgbClr val="333399"/>
                </a:solidFill>
                <a:latin typeface="微软雅黑" pitchFamily="34" charset="-122"/>
                <a:ea typeface="微软雅黑" pitchFamily="34" charset="-122"/>
              </a:rPr>
              <a:t>	D.</a:t>
            </a:r>
            <a:r>
              <a:rPr lang="zh-CN" altLang="en-US" sz="2400" b="1" kern="0" dirty="0" smtClean="0">
                <a:solidFill>
                  <a:srgbClr val="333399"/>
                </a:solidFill>
                <a:latin typeface="微软雅黑" pitchFamily="34" charset="-122"/>
                <a:ea typeface="微软雅黑" pitchFamily="34" charset="-122"/>
              </a:rPr>
              <a:t>网络层</a:t>
            </a:r>
            <a:endParaRPr lang="en-US" altLang="zh-CN" sz="2400" b="1" kern="0" dirty="0" smtClean="0">
              <a:solidFill>
                <a:srgbClr val="333399"/>
              </a:solidFill>
              <a:latin typeface="微软雅黑" pitchFamily="34" charset="-122"/>
              <a:ea typeface="微软雅黑" pitchFamily="34" charset="-122"/>
            </a:endParaRPr>
          </a:p>
        </p:txBody>
      </p:sp>
      <p:sp>
        <p:nvSpPr>
          <p:cNvPr id="4" name="TextBox 3"/>
          <p:cNvSpPr txBox="1"/>
          <p:nvPr/>
        </p:nvSpPr>
        <p:spPr>
          <a:xfrm>
            <a:off x="7928810" y="414453"/>
            <a:ext cx="357790" cy="369332"/>
          </a:xfrm>
          <a:prstGeom prst="rect">
            <a:avLst/>
          </a:prstGeom>
          <a:noFill/>
        </p:spPr>
        <p:txBody>
          <a:bodyPr wrap="none" rtlCol="0">
            <a:spAutoFit/>
          </a:bodyPr>
          <a:lstStyle/>
          <a:p>
            <a:pPr lvl="0"/>
            <a:r>
              <a:rPr lang="en-US" altLang="zh-CN" b="1" kern="0" dirty="0" smtClean="0">
                <a:solidFill>
                  <a:srgbClr val="FF0000"/>
                </a:solidFill>
                <a:latin typeface="微软雅黑" pitchFamily="34" charset="-122"/>
                <a:ea typeface="微软雅黑" pitchFamily="34" charset="-122"/>
              </a:rPr>
              <a:t>A</a:t>
            </a:r>
            <a:endParaRPr lang="zh-CN" altLang="en-US" kern="0" dirty="0">
              <a:solidFill>
                <a:srgbClr val="FF0000"/>
              </a:solidFill>
              <a:latin typeface="微软雅黑" pitchFamily="34" charset="-122"/>
              <a:ea typeface="微软雅黑" pitchFamily="34" charset="-122"/>
            </a:endParaRPr>
          </a:p>
        </p:txBody>
      </p:sp>
      <p:sp>
        <p:nvSpPr>
          <p:cNvPr id="7" name="TextBox 6"/>
          <p:cNvSpPr txBox="1"/>
          <p:nvPr/>
        </p:nvSpPr>
        <p:spPr>
          <a:xfrm>
            <a:off x="1588168" y="3187047"/>
            <a:ext cx="340158" cy="369332"/>
          </a:xfrm>
          <a:prstGeom prst="rect">
            <a:avLst/>
          </a:prstGeom>
          <a:noFill/>
        </p:spPr>
        <p:txBody>
          <a:bodyPr wrap="none" rtlCol="0">
            <a:spAutoFit/>
          </a:bodyPr>
          <a:lstStyle/>
          <a:p>
            <a:pPr lvl="0"/>
            <a:r>
              <a:rPr lang="en-US" altLang="zh-CN" b="1" kern="0" dirty="0" smtClean="0">
                <a:solidFill>
                  <a:srgbClr val="FF0000"/>
                </a:solidFill>
                <a:latin typeface="微软雅黑" pitchFamily="34" charset="-122"/>
                <a:ea typeface="微软雅黑" pitchFamily="34" charset="-122"/>
              </a:rPr>
              <a:t>C</a:t>
            </a:r>
            <a:endParaRPr lang="zh-CN" altLang="en-US" kern="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3702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274" y="391257"/>
            <a:ext cx="9039726" cy="830997"/>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【2016</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在</a:t>
            </a:r>
            <a:r>
              <a:rPr lang="en-US" altLang="zh-CN" sz="2400" b="1" kern="0" dirty="0" smtClean="0">
                <a:solidFill>
                  <a:srgbClr val="333399"/>
                </a:solidFill>
                <a:latin typeface="微软雅黑" pitchFamily="34" charset="-122"/>
                <a:ea typeface="微软雅黑" pitchFamily="34" charset="-122"/>
              </a:rPr>
              <a:t>OSI</a:t>
            </a:r>
            <a:r>
              <a:rPr lang="zh-CN" altLang="en-US" sz="2400" b="1" kern="0" dirty="0" smtClean="0">
                <a:solidFill>
                  <a:srgbClr val="333399"/>
                </a:solidFill>
                <a:latin typeface="微软雅黑" pitchFamily="34" charset="-122"/>
                <a:ea typeface="微软雅黑" pitchFamily="34" charset="-122"/>
              </a:rPr>
              <a:t>参考模型中，路由器、交换机、集线器实现的最高功能层分别是的是（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256674" y="1195912"/>
            <a:ext cx="9039726" cy="904863"/>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A.2 2 1   	B.2 2 2  	C.3 2 1	D.3 2 2</a:t>
            </a:r>
          </a:p>
          <a:p>
            <a:pPr marL="342900" lvl="0" indent="-342900" eaLnBrk="0" hangingPunct="0">
              <a:spcBef>
                <a:spcPct val="20000"/>
              </a:spcBef>
              <a:buClr>
                <a:srgbClr val="3333CC"/>
              </a:buClr>
              <a:buSzPct val="60000"/>
            </a:pPr>
            <a:endParaRPr lang="zh-CN" altLang="en-US" sz="2400" kern="0" dirty="0">
              <a:solidFill>
                <a:srgbClr val="333399"/>
              </a:solidFill>
              <a:latin typeface="微软雅黑" pitchFamily="34" charset="-122"/>
              <a:ea typeface="微软雅黑" pitchFamily="34" charset="-122"/>
            </a:endParaRPr>
          </a:p>
        </p:txBody>
      </p:sp>
      <p:sp>
        <p:nvSpPr>
          <p:cNvPr id="5" name="矩形 4"/>
          <p:cNvSpPr/>
          <p:nvPr/>
        </p:nvSpPr>
        <p:spPr>
          <a:xfrm>
            <a:off x="0" y="2356050"/>
            <a:ext cx="9384632" cy="1200329"/>
          </a:xfrm>
          <a:prstGeom prst="rect">
            <a:avLst/>
          </a:prstGeom>
        </p:spPr>
        <p:txBody>
          <a:bodyPr wrap="square">
            <a:spAutoFit/>
          </a:bodyPr>
          <a:lstStyle/>
          <a:p>
            <a:pPr marL="34290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【2017</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假设</a:t>
            </a:r>
            <a:r>
              <a:rPr lang="en-US" altLang="zh-CN" sz="2400" b="1" kern="0" dirty="0" smtClean="0">
                <a:solidFill>
                  <a:srgbClr val="333399"/>
                </a:solidFill>
                <a:latin typeface="微软雅黑" pitchFamily="34" charset="-122"/>
                <a:ea typeface="微软雅黑" pitchFamily="34" charset="-122"/>
              </a:rPr>
              <a:t>OSI</a:t>
            </a:r>
            <a:r>
              <a:rPr lang="zh-CN" altLang="en-US" sz="2400" b="1" kern="0" dirty="0" smtClean="0">
                <a:solidFill>
                  <a:srgbClr val="333399"/>
                </a:solidFill>
                <a:latin typeface="微软雅黑" pitchFamily="34" charset="-122"/>
                <a:ea typeface="微软雅黑" pitchFamily="34" charset="-122"/>
              </a:rPr>
              <a:t>参考模型的应用层欲发送</a:t>
            </a:r>
            <a:r>
              <a:rPr lang="en-US" altLang="zh-CN" sz="2400" b="1" kern="0" dirty="0" smtClean="0">
                <a:solidFill>
                  <a:srgbClr val="333399"/>
                </a:solidFill>
                <a:latin typeface="微软雅黑" pitchFamily="34" charset="-122"/>
                <a:ea typeface="微软雅黑" pitchFamily="34" charset="-122"/>
              </a:rPr>
              <a:t>400B</a:t>
            </a:r>
            <a:r>
              <a:rPr lang="zh-CN" altLang="en-US" sz="2400" b="1" kern="0" dirty="0" smtClean="0">
                <a:solidFill>
                  <a:srgbClr val="333399"/>
                </a:solidFill>
                <a:latin typeface="微软雅黑" pitchFamily="34" charset="-122"/>
                <a:ea typeface="微软雅黑" pitchFamily="34" charset="-122"/>
              </a:rPr>
              <a:t>的数据，除物理层和应用层外，其他各层在封装</a:t>
            </a:r>
            <a:r>
              <a:rPr lang="en-US" altLang="zh-CN" sz="2400" b="1" kern="0" dirty="0" smtClean="0">
                <a:solidFill>
                  <a:srgbClr val="333399"/>
                </a:solidFill>
                <a:latin typeface="微软雅黑" pitchFamily="34" charset="-122"/>
                <a:ea typeface="微软雅黑" pitchFamily="34" charset="-122"/>
              </a:rPr>
              <a:t>PDU</a:t>
            </a:r>
            <a:r>
              <a:rPr lang="zh-CN" altLang="en-US" sz="2400" b="1" kern="0" dirty="0" smtClean="0">
                <a:solidFill>
                  <a:srgbClr val="333399"/>
                </a:solidFill>
                <a:latin typeface="微软雅黑" pitchFamily="34" charset="-122"/>
                <a:ea typeface="微软雅黑" pitchFamily="34" charset="-122"/>
              </a:rPr>
              <a:t>时均引入</a:t>
            </a:r>
            <a:r>
              <a:rPr lang="en-US" altLang="zh-CN" sz="2400" b="1" kern="0" dirty="0" smtClean="0">
                <a:solidFill>
                  <a:srgbClr val="333399"/>
                </a:solidFill>
                <a:latin typeface="微软雅黑" pitchFamily="34" charset="-122"/>
                <a:ea typeface="微软雅黑" pitchFamily="34" charset="-122"/>
              </a:rPr>
              <a:t>20B</a:t>
            </a:r>
            <a:r>
              <a:rPr lang="zh-CN" altLang="en-US" sz="2400" b="1" kern="0" dirty="0" smtClean="0">
                <a:solidFill>
                  <a:srgbClr val="333399"/>
                </a:solidFill>
                <a:latin typeface="微软雅黑" pitchFamily="34" charset="-122"/>
                <a:ea typeface="微软雅黑" pitchFamily="34" charset="-122"/>
              </a:rPr>
              <a:t>的额外开销，则应用层的数据传输效率约为（   </a:t>
            </a:r>
            <a:r>
              <a:rPr lang="en-US" altLang="zh-CN" sz="2400" b="1" kern="0" dirty="0" smtClean="0">
                <a:solidFill>
                  <a:srgbClr val="FF0000"/>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6" name="矩形 5"/>
          <p:cNvSpPr/>
          <p:nvPr/>
        </p:nvSpPr>
        <p:spPr>
          <a:xfrm>
            <a:off x="256674" y="3556379"/>
            <a:ext cx="9039726"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A.80%	B.83%</a:t>
            </a:r>
            <a:r>
              <a:rPr lang="zh-CN" altLang="en-US" sz="2400" b="1" kern="0" dirty="0" smtClean="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C.87%</a:t>
            </a:r>
            <a:r>
              <a:rPr lang="zh-CN" altLang="en-US" sz="2400" b="1" kern="0" dirty="0" smtClean="0">
                <a:solidFill>
                  <a:srgbClr val="333399"/>
                </a:solidFill>
                <a:latin typeface="微软雅黑" pitchFamily="34" charset="-122"/>
                <a:ea typeface="微软雅黑" pitchFamily="34" charset="-122"/>
              </a:rPr>
              <a:t>   </a:t>
            </a:r>
            <a:r>
              <a:rPr lang="en-US" altLang="zh-CN" sz="2400" b="1" kern="0" dirty="0" smtClean="0">
                <a:solidFill>
                  <a:srgbClr val="333399"/>
                </a:solidFill>
                <a:latin typeface="微软雅黑" pitchFamily="34" charset="-122"/>
                <a:ea typeface="微软雅黑" pitchFamily="34" charset="-122"/>
              </a:rPr>
              <a:t>	D.91%</a:t>
            </a:r>
          </a:p>
        </p:txBody>
      </p:sp>
      <p:sp>
        <p:nvSpPr>
          <p:cNvPr id="4" name="矩形 3"/>
          <p:cNvSpPr/>
          <p:nvPr/>
        </p:nvSpPr>
        <p:spPr>
          <a:xfrm>
            <a:off x="5099752" y="806755"/>
            <a:ext cx="340158" cy="369332"/>
          </a:xfrm>
          <a:prstGeom prst="rect">
            <a:avLst/>
          </a:prstGeom>
        </p:spPr>
        <p:txBody>
          <a:bodyPr wrap="none">
            <a:spAutoFit/>
          </a:bodyPr>
          <a:lstStyle/>
          <a:p>
            <a:pPr marL="342900" lvl="0" indent="-342900" eaLnBrk="0" hangingPunct="0">
              <a:spcBef>
                <a:spcPct val="20000"/>
              </a:spcBef>
              <a:buClr>
                <a:srgbClr val="3333CC"/>
              </a:buClr>
              <a:buSzPct val="60000"/>
            </a:pPr>
            <a:r>
              <a:rPr lang="en-US" altLang="zh-CN" b="1" kern="0" dirty="0">
                <a:solidFill>
                  <a:srgbClr val="FF0000"/>
                </a:solidFill>
                <a:latin typeface="微软雅黑" pitchFamily="34" charset="-122"/>
                <a:ea typeface="微软雅黑" pitchFamily="34" charset="-122"/>
              </a:rPr>
              <a:t>C</a:t>
            </a:r>
            <a:endParaRPr lang="zh-CN" altLang="en-US" kern="0" dirty="0">
              <a:solidFill>
                <a:srgbClr val="FF0000"/>
              </a:solidFill>
              <a:latin typeface="微软雅黑" pitchFamily="34" charset="-122"/>
              <a:ea typeface="微软雅黑" pitchFamily="34" charset="-122"/>
            </a:endParaRPr>
          </a:p>
        </p:txBody>
      </p:sp>
      <p:sp>
        <p:nvSpPr>
          <p:cNvPr id="7" name="矩形 6"/>
          <p:cNvSpPr/>
          <p:nvPr/>
        </p:nvSpPr>
        <p:spPr>
          <a:xfrm>
            <a:off x="5757478" y="3175655"/>
            <a:ext cx="357790" cy="369332"/>
          </a:xfrm>
          <a:prstGeom prst="rect">
            <a:avLst/>
          </a:prstGeom>
        </p:spPr>
        <p:txBody>
          <a:bodyPr wrap="none">
            <a:spAutoFit/>
          </a:bodyPr>
          <a:lstStyle/>
          <a:p>
            <a:pPr marL="342900" lvl="0" indent="-342900" eaLnBrk="0" hangingPunct="0">
              <a:spcBef>
                <a:spcPct val="20000"/>
              </a:spcBef>
              <a:buClr>
                <a:srgbClr val="3333CC"/>
              </a:buClr>
              <a:buSzPct val="60000"/>
            </a:pPr>
            <a:r>
              <a:rPr lang="en-US" altLang="zh-CN" b="1" kern="0" dirty="0">
                <a:solidFill>
                  <a:srgbClr val="FF0000"/>
                </a:solidFill>
                <a:latin typeface="微软雅黑" pitchFamily="34" charset="-122"/>
                <a:ea typeface="微软雅黑" pitchFamily="34" charset="-122"/>
              </a:rPr>
              <a:t>A</a:t>
            </a:r>
            <a:endParaRPr lang="zh-CN" altLang="en-US" kern="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8599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274" y="728140"/>
            <a:ext cx="9039726" cy="830997"/>
          </a:xfrm>
          <a:prstGeom prst="rect">
            <a:avLst/>
          </a:prstGeom>
        </p:spPr>
        <p:txBody>
          <a:bodyPr wrap="square">
            <a:spAutoFit/>
          </a:bodyPr>
          <a:lstStyle/>
          <a:p>
            <a:pPr marL="34290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【2019</a:t>
            </a:r>
            <a:r>
              <a:rPr lang="zh-CN" altLang="en-US" sz="2400" b="1" kern="0" dirty="0" smtClean="0">
                <a:solidFill>
                  <a:srgbClr val="333399"/>
                </a:solidFill>
                <a:latin typeface="微软雅黑" pitchFamily="34" charset="-122"/>
                <a:ea typeface="微软雅黑" pitchFamily="34" charset="-122"/>
              </a:rPr>
              <a:t>统考真题</a:t>
            </a:r>
            <a:r>
              <a:rPr lang="en-US" altLang="zh-CN" sz="2400" b="1" kern="0" dirty="0" smtClean="0">
                <a:solidFill>
                  <a:srgbClr val="333399"/>
                </a:solidFill>
                <a:latin typeface="微软雅黑" pitchFamily="34" charset="-122"/>
                <a:ea typeface="微软雅黑" pitchFamily="34" charset="-122"/>
              </a:rPr>
              <a:t>】</a:t>
            </a:r>
            <a:r>
              <a:rPr lang="zh-CN" altLang="en-US" sz="2400" b="1" kern="0" dirty="0" smtClean="0">
                <a:solidFill>
                  <a:srgbClr val="333399"/>
                </a:solidFill>
                <a:latin typeface="微软雅黑" pitchFamily="34" charset="-122"/>
                <a:ea typeface="微软雅黑" pitchFamily="34" charset="-122"/>
              </a:rPr>
              <a:t>在</a:t>
            </a:r>
            <a:r>
              <a:rPr lang="en-US" altLang="zh-CN" sz="2400" b="1" kern="0" dirty="0" smtClean="0">
                <a:solidFill>
                  <a:srgbClr val="333399"/>
                </a:solidFill>
                <a:latin typeface="微软雅黑" pitchFamily="34" charset="-122"/>
                <a:ea typeface="微软雅黑" pitchFamily="34" charset="-122"/>
              </a:rPr>
              <a:t>OSI</a:t>
            </a:r>
            <a:r>
              <a:rPr lang="zh-CN" altLang="en-US" sz="2400" b="1" kern="0" dirty="0" smtClean="0">
                <a:solidFill>
                  <a:srgbClr val="333399"/>
                </a:solidFill>
                <a:latin typeface="微软雅黑" pitchFamily="34" charset="-122"/>
                <a:ea typeface="微软雅黑" pitchFamily="34" charset="-122"/>
              </a:rPr>
              <a:t>参考模型的第</a:t>
            </a:r>
            <a:r>
              <a:rPr lang="en-US" altLang="zh-CN" sz="2400" b="1" kern="0" dirty="0" smtClean="0">
                <a:solidFill>
                  <a:srgbClr val="333399"/>
                </a:solidFill>
                <a:latin typeface="微软雅黑" pitchFamily="34" charset="-122"/>
                <a:ea typeface="微软雅黑" pitchFamily="34" charset="-122"/>
              </a:rPr>
              <a:t>5</a:t>
            </a:r>
            <a:r>
              <a:rPr lang="zh-CN" altLang="en-US" sz="2400" b="1" kern="0" dirty="0" smtClean="0">
                <a:solidFill>
                  <a:srgbClr val="333399"/>
                </a:solidFill>
                <a:latin typeface="微软雅黑" pitchFamily="34" charset="-122"/>
                <a:ea typeface="微软雅黑" pitchFamily="34" charset="-122"/>
              </a:rPr>
              <a:t>层（自下而上）完成的主要功能是（  </a:t>
            </a:r>
            <a:r>
              <a:rPr lang="en-US" altLang="zh-CN" sz="2400" b="1" kern="0" dirty="0" smtClean="0">
                <a:solidFill>
                  <a:srgbClr val="333399"/>
                </a:solidFill>
                <a:latin typeface="微软雅黑" pitchFamily="34" charset="-122"/>
                <a:ea typeface="微软雅黑" pitchFamily="34" charset="-122"/>
              </a:rPr>
              <a:t>	</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6" name="矩形 5"/>
          <p:cNvSpPr/>
          <p:nvPr/>
        </p:nvSpPr>
        <p:spPr>
          <a:xfrm>
            <a:off x="336884" y="1698548"/>
            <a:ext cx="9039726" cy="904863"/>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smtClean="0">
                <a:solidFill>
                  <a:srgbClr val="333399"/>
                </a:solidFill>
                <a:latin typeface="微软雅黑" pitchFamily="34" charset="-122"/>
                <a:ea typeface="微软雅黑" pitchFamily="34" charset="-122"/>
              </a:rPr>
              <a:t>A.</a:t>
            </a:r>
            <a:r>
              <a:rPr lang="zh-CN" altLang="en-US" sz="2400" b="1" kern="0" dirty="0" smtClean="0">
                <a:solidFill>
                  <a:srgbClr val="333399"/>
                </a:solidFill>
                <a:latin typeface="微软雅黑" pitchFamily="34" charset="-122"/>
                <a:ea typeface="微软雅黑" pitchFamily="34" charset="-122"/>
              </a:rPr>
              <a:t>差错控制</a:t>
            </a:r>
            <a:r>
              <a:rPr lang="en-US" altLang="zh-CN" sz="2400" b="1" kern="0" dirty="0" smtClean="0">
                <a:solidFill>
                  <a:srgbClr val="333399"/>
                </a:solidFill>
                <a:latin typeface="微软雅黑" pitchFamily="34" charset="-122"/>
                <a:ea typeface="微软雅黑" pitchFamily="34" charset="-122"/>
              </a:rPr>
              <a:t>	B.</a:t>
            </a:r>
            <a:r>
              <a:rPr lang="zh-CN" altLang="en-US" sz="2400" b="1" kern="0" dirty="0" smtClean="0">
                <a:solidFill>
                  <a:srgbClr val="333399"/>
                </a:solidFill>
                <a:latin typeface="微软雅黑" pitchFamily="34" charset="-122"/>
                <a:ea typeface="微软雅黑" pitchFamily="34" charset="-122"/>
              </a:rPr>
              <a:t>路由选择  </a:t>
            </a:r>
            <a:r>
              <a:rPr lang="en-US" altLang="zh-CN" sz="2400" b="1" kern="0" dirty="0" smtClean="0">
                <a:solidFill>
                  <a:srgbClr val="333399"/>
                </a:solidFill>
                <a:latin typeface="微软雅黑" pitchFamily="34" charset="-122"/>
                <a:ea typeface="微软雅黑" pitchFamily="34" charset="-122"/>
              </a:rPr>
              <a:t>	C.</a:t>
            </a:r>
            <a:r>
              <a:rPr lang="zh-CN" altLang="en-US" sz="2400" b="1" kern="0" dirty="0" smtClean="0">
                <a:solidFill>
                  <a:srgbClr val="333399"/>
                </a:solidFill>
                <a:latin typeface="微软雅黑" pitchFamily="34" charset="-122"/>
                <a:ea typeface="微软雅黑" pitchFamily="34" charset="-122"/>
              </a:rPr>
              <a:t>会话管理   </a:t>
            </a:r>
            <a:r>
              <a:rPr lang="en-US" altLang="zh-CN" sz="2400" b="1" kern="0" dirty="0" smtClean="0">
                <a:solidFill>
                  <a:srgbClr val="333399"/>
                </a:solidFill>
                <a:latin typeface="微软雅黑" pitchFamily="34" charset="-122"/>
                <a:ea typeface="微软雅黑" pitchFamily="34" charset="-122"/>
              </a:rPr>
              <a:t>	D.</a:t>
            </a:r>
            <a:r>
              <a:rPr lang="zh-CN" altLang="en-US" sz="2400" b="1" kern="0" dirty="0" smtClean="0">
                <a:solidFill>
                  <a:srgbClr val="333399"/>
                </a:solidFill>
                <a:latin typeface="微软雅黑" pitchFamily="34" charset="-122"/>
                <a:ea typeface="微软雅黑" pitchFamily="34" charset="-122"/>
              </a:rPr>
              <a:t>数据表示转换</a:t>
            </a:r>
            <a:endParaRPr lang="en-US" altLang="zh-CN" sz="2400" b="1" kern="0" dirty="0" smtClean="0">
              <a:solidFill>
                <a:srgbClr val="333399"/>
              </a:solidFill>
              <a:latin typeface="微软雅黑" pitchFamily="34" charset="-122"/>
              <a:ea typeface="微软雅黑" pitchFamily="34" charset="-122"/>
            </a:endParaRPr>
          </a:p>
          <a:p>
            <a:pPr marL="342900" lvl="0" indent="-342900" eaLnBrk="0" hangingPunct="0">
              <a:spcBef>
                <a:spcPct val="20000"/>
              </a:spcBef>
              <a:buClr>
                <a:srgbClr val="3333CC"/>
              </a:buClr>
              <a:buSzPct val="60000"/>
            </a:pPr>
            <a:endParaRPr lang="zh-CN" altLang="en-US" sz="2400" kern="0" dirty="0">
              <a:solidFill>
                <a:srgbClr val="333399"/>
              </a:solidFill>
              <a:latin typeface="微软雅黑" pitchFamily="34" charset="-122"/>
              <a:ea typeface="微软雅黑" pitchFamily="34" charset="-122"/>
            </a:endParaRPr>
          </a:p>
        </p:txBody>
      </p:sp>
      <p:sp>
        <p:nvSpPr>
          <p:cNvPr id="2" name="TextBox 1"/>
          <p:cNvSpPr txBox="1"/>
          <p:nvPr/>
        </p:nvSpPr>
        <p:spPr>
          <a:xfrm>
            <a:off x="2286000" y="1173763"/>
            <a:ext cx="340158" cy="369332"/>
          </a:xfrm>
          <a:prstGeom prst="rect">
            <a:avLst/>
          </a:prstGeom>
          <a:noFill/>
        </p:spPr>
        <p:txBody>
          <a:bodyPr wrap="none" rtlCol="0">
            <a:spAutoFit/>
          </a:bodyPr>
          <a:lstStyle/>
          <a:p>
            <a:r>
              <a:rPr lang="en-US" altLang="zh-CN" b="1" kern="0" dirty="0">
                <a:solidFill>
                  <a:srgbClr val="FF0000"/>
                </a:solidFill>
                <a:latin typeface="微软雅黑" pitchFamily="34" charset="-122"/>
                <a:ea typeface="微软雅黑" pitchFamily="34" charset="-122"/>
              </a:rPr>
              <a:t>C</a:t>
            </a:r>
            <a:endParaRPr lang="zh-CN" altLang="en-US" dirty="0">
              <a:solidFill>
                <a:srgbClr val="FF0000"/>
              </a:solidFill>
            </a:endParaRPr>
          </a:p>
        </p:txBody>
      </p:sp>
    </p:spTree>
    <p:extLst>
      <p:ext uri="{BB962C8B-B14F-4D97-AF65-F5344CB8AC3E}">
        <p14:creationId xmlns:p14="http://schemas.microsoft.com/office/powerpoint/2010/main" val="18599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0084" y="2005262"/>
            <a:ext cx="2441694" cy="769441"/>
          </a:xfrm>
          <a:prstGeom prst="rect">
            <a:avLst/>
          </a:prstGeom>
          <a:noFill/>
        </p:spPr>
        <p:txBody>
          <a:bodyPr wrap="none" rtlCol="0">
            <a:spAutoFit/>
          </a:bodyPr>
          <a:lstStyle/>
          <a:p>
            <a:r>
              <a:rPr lang="zh-CN" altLang="en-US" sz="4400" dirty="0" smtClean="0">
                <a:solidFill>
                  <a:srgbClr val="0000CC"/>
                </a:solidFill>
                <a:latin typeface="微软雅黑" panose="020B0503020204020204" pitchFamily="34" charset="-122"/>
                <a:ea typeface="微软雅黑" panose="020B0503020204020204" pitchFamily="34" charset="-122"/>
              </a:rPr>
              <a:t>本章结束</a:t>
            </a:r>
            <a:endParaRPr lang="zh-CN" altLang="en-US" sz="4400"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658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互联网定义</a:t>
            </a:r>
            <a:endParaRPr lang="zh-CN" altLang="en-US" sz="2000" b="1" dirty="0">
              <a:solidFill>
                <a:schemeClr val="bg1"/>
              </a:solidFill>
              <a:latin typeface="微软雅黑" pitchFamily="34" charset="-122"/>
              <a:ea typeface="微软雅黑" pitchFamily="34" charset="-122"/>
            </a:endParaRP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特指 </a:t>
            </a:r>
            <a:r>
              <a:rPr lang="en-US" altLang="zh-CN" sz="2000" b="1" dirty="0" smtClean="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a:t>
            </a:r>
            <a:r>
              <a:rPr lang="zh-CN" altLang="en-US" sz="2000" b="1" dirty="0" smtClean="0">
                <a:latin typeface="微软雅黑" pitchFamily="34" charset="-122"/>
                <a:ea typeface="微软雅黑" pitchFamily="34" charset="-122"/>
              </a:rPr>
              <a:t>的一个互连网络</a:t>
            </a:r>
            <a:r>
              <a:rPr lang="zh-CN" altLang="en-US" sz="2000" b="1" dirty="0">
                <a:latin typeface="微软雅黑" pitchFamily="34" charset="-122"/>
                <a:ea typeface="微软雅黑" pitchFamily="34" charset="-122"/>
              </a:rPr>
              <a:t>。它</a:t>
            </a:r>
            <a:r>
              <a:rPr lang="zh-CN" altLang="en-US" sz="2000" b="1" dirty="0" smtClean="0">
                <a:latin typeface="微软雅黑" pitchFamily="34" charset="-122"/>
                <a:ea typeface="微软雅黑" pitchFamily="34" charset="-122"/>
              </a:rPr>
              <a:t>采用 </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590171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189350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altLang="zh-CN" sz="2000" b="1" dirty="0" smtClean="0">
                <a:solidFill>
                  <a:schemeClr val="bg1"/>
                </a:solidFill>
                <a:latin typeface="微软雅黑" pitchFamily="34" charset="-122"/>
                <a:ea typeface="微软雅黑" pitchFamily="34" charset="-122"/>
              </a:rPr>
              <a:t>       </a:t>
            </a:r>
            <a:r>
              <a:rPr lang="fr-FR" sz="2000" b="1" dirty="0" smtClean="0">
                <a:solidFill>
                  <a:schemeClr val="bg1"/>
                </a:solidFill>
                <a:latin typeface="微软雅黑" pitchFamily="34" charset="-122"/>
                <a:ea typeface="微软雅黑" pitchFamily="34" charset="-122"/>
              </a:rPr>
              <a:t>计算机网络</a:t>
            </a:r>
            <a:r>
              <a:rPr lang="zh-CN" altLang="en-US" sz="2000" b="1" dirty="0" smtClean="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互联网与互连网</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gridCol w="4066930"/>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356064">
                <a:tc gridSpan="2">
                  <a:txBody>
                    <a:bodyPr/>
                    <a:lstStyle/>
                    <a:p>
                      <a:pPr algn="ctr"/>
                      <a:r>
                        <a:rPr lang="zh-CN" altLang="en-US" sz="1800" b="1" dirty="0" smtClean="0">
                          <a:solidFill>
                            <a:schemeClr val="tx1"/>
                          </a:solidFill>
                          <a:latin typeface="微软雅黑" pitchFamily="34" charset="-122"/>
                          <a:ea typeface="微软雅黑" pitchFamily="34" charset="-122"/>
                        </a:rPr>
                        <a:t>相似之处</a:t>
                      </a:r>
                      <a:endParaRPr lang="zh-CN" altLang="en-US" sz="18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网络的网络</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smtClean="0">
                          <a:solidFill>
                            <a:schemeClr val="tx1"/>
                          </a:solidFill>
                          <a:latin typeface="微软雅黑" pitchFamily="34" charset="-122"/>
                          <a:ea typeface="微软雅黑" pitchFamily="34" charset="-122"/>
                        </a:rPr>
                        <a:t>网络的网络</a:t>
                      </a:r>
                      <a:endParaRPr lang="zh-CN" altLang="en-US" sz="14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56064">
                <a:tc gridSpan="2">
                  <a:txBody>
                    <a:bodyPr/>
                    <a:lstStyle/>
                    <a:p>
                      <a:pPr algn="ctr"/>
                      <a:r>
                        <a:rPr lang="zh-CN" altLang="en-US" sz="1800" b="1" kern="1200" dirty="0" smtClean="0">
                          <a:solidFill>
                            <a:schemeClr val="tx1"/>
                          </a:solidFill>
                          <a:latin typeface="微软雅黑" pitchFamily="34" charset="-122"/>
                          <a:ea typeface="微软雅黑" pitchFamily="34" charset="-122"/>
                          <a:cs typeface="+mn-cs"/>
                        </a:rPr>
                        <a:t>不同之处</a:t>
                      </a:r>
                      <a:endParaRPr lang="zh-CN" altLang="en-US" sz="1800" b="1" kern="1200" dirty="0">
                        <a:solidFill>
                          <a:schemeClr val="tx1"/>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801145">
                <a:tc>
                  <a:txBody>
                    <a:bodyPr/>
                    <a:lstStyle/>
                    <a:p>
                      <a:pPr algn="ctr"/>
                      <a:r>
                        <a:rPr lang="zh-CN" altLang="en-US" sz="1600" b="1" dirty="0" smtClean="0">
                          <a:solidFill>
                            <a:schemeClr val="bg1"/>
                          </a:solidFill>
                          <a:latin typeface="微软雅黑" pitchFamily="34" charset="-122"/>
                          <a:ea typeface="微软雅黑" pitchFamily="34" charset="-122"/>
                        </a:rPr>
                        <a:t>特指遵循 </a:t>
                      </a:r>
                      <a:r>
                        <a:rPr lang="en-US" altLang="zh-CN" sz="1600" b="1" dirty="0" smtClean="0">
                          <a:solidFill>
                            <a:schemeClr val="bg1"/>
                          </a:solidFill>
                          <a:latin typeface="微软雅黑" pitchFamily="34" charset="-122"/>
                          <a:ea typeface="微软雅黑" pitchFamily="34" charset="-122"/>
                        </a:rPr>
                        <a:t>TCP/IP </a:t>
                      </a:r>
                      <a:r>
                        <a:rPr lang="zh-CN" altLang="en-US" sz="1600" b="1" dirty="0" smtClean="0">
                          <a:solidFill>
                            <a:schemeClr val="bg1"/>
                          </a:solidFill>
                          <a:latin typeface="微软雅黑" pitchFamily="34" charset="-122"/>
                          <a:ea typeface="微软雅黑" pitchFamily="34" charset="-122"/>
                        </a:rPr>
                        <a:t>标准、利用路由器将各种计算机网络互连起来而形成的、一个覆盖全球的、特定的互连网</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泛指由多个不同类型计算机网络互连而成的网络</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使用 </a:t>
                      </a:r>
                      <a:r>
                        <a:rPr lang="en-US" altLang="zh-CN" sz="1600" b="1" dirty="0" smtClean="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除 </a:t>
                      </a:r>
                      <a:r>
                        <a:rPr lang="en-US" altLang="zh-CN" sz="1600" b="1" dirty="0" smtClean="0">
                          <a:solidFill>
                            <a:schemeClr val="tx1"/>
                          </a:solidFill>
                          <a:latin typeface="微软雅黑" pitchFamily="34" charset="-122"/>
                          <a:ea typeface="微软雅黑" pitchFamily="34" charset="-122"/>
                        </a:rPr>
                        <a:t>TCP/IP </a:t>
                      </a:r>
                      <a:r>
                        <a:rPr lang="zh-CN" altLang="en-US" sz="1600" b="1" dirty="0" smtClean="0">
                          <a:solidFill>
                            <a:schemeClr val="tx1"/>
                          </a:solidFill>
                          <a:latin typeface="微软雅黑" pitchFamily="34" charset="-122"/>
                          <a:ea typeface="微软雅黑" pitchFamily="34" charset="-122"/>
                        </a:rPr>
                        <a:t>外，还可以使用其他协议</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smtClean="0">
                          <a:solidFill>
                            <a:schemeClr val="bg1"/>
                          </a:solidFill>
                          <a:latin typeface="微软雅黑" pitchFamily="34" charset="-122"/>
                          <a:ea typeface="微软雅黑" pitchFamily="34" charset="-122"/>
                        </a:rPr>
                        <a:t>是一个专用名词</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是一个通用名词</a:t>
                      </a:r>
                      <a:endParaRPr lang="zh-CN" altLang="en-US" sz="16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itchFamily="34" charset="-122"/>
                <a:ea typeface="微软雅黑" pitchFamily="34" charset="-122"/>
              </a:rPr>
              <a:t>互连网（</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zh-CN" altLang="en-US" sz="2000" b="1" dirty="0" smtClean="0">
                <a:solidFill>
                  <a:schemeClr val="tx1"/>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4155289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a:t>
            </a:r>
            <a:r>
              <a:rPr lang="zh-CN" altLang="en-US" sz="2000" b="1" dirty="0" smtClean="0">
                <a:latin typeface="微软雅黑" pitchFamily="34" charset="-122"/>
                <a:ea typeface="微软雅黑" pitchFamily="34" charset="-122"/>
              </a:rPr>
              <a:t>网络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向</a:t>
            </a:r>
            <a:r>
              <a:rPr lang="zh-CN" altLang="en-US" sz="2000" b="1" dirty="0">
                <a:latin typeface="微软雅黑" pitchFamily="34" charset="-122"/>
                <a:ea typeface="微软雅黑" pitchFamily="34" charset="-122"/>
              </a:rPr>
              <a:t>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协议成为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上</a:t>
            </a:r>
            <a:r>
              <a:rPr lang="zh-CN" altLang="en-US" sz="2000" b="1" dirty="0">
                <a:latin typeface="微软雅黑" pitchFamily="34" charset="-122"/>
                <a:ea typeface="微软雅黑" pitchFamily="34" charset="-122"/>
              </a:rPr>
              <a:t>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a:t>
            </a:r>
            <a:r>
              <a:rPr lang="zh-CN" altLang="en-US" sz="2000" b="1" dirty="0" smtClean="0">
                <a:latin typeface="微软雅黑" pitchFamily="34" charset="-122"/>
                <a:ea typeface="微软雅黑" pitchFamily="34" charset="-122"/>
              </a:rPr>
              <a:t>把 </a:t>
            </a:r>
            <a:r>
              <a:rPr lang="en-US" altLang="zh-CN" sz="2000" b="1" dirty="0" smtClean="0">
                <a:latin typeface="微软雅黑" pitchFamily="34" charset="-122"/>
                <a:ea typeface="微软雅黑" pitchFamily="34" charset="-122"/>
              </a:rPr>
              <a:t>1983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作为互联网的诞生时间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ARPANET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a:t>
            </a:r>
            <a:r>
              <a:rPr lang="zh-CN" altLang="en-US" sz="2000" b="1" dirty="0" smtClean="0">
                <a:latin typeface="微软雅黑" pitchFamily="34" charset="-122"/>
                <a:ea typeface="微软雅黑" pitchFamily="34" charset="-122"/>
              </a:rPr>
              <a:t>多层次 </a:t>
            </a:r>
            <a:r>
              <a:rPr lang="en-US" altLang="zh-CN" sz="2000" b="1" dirty="0" smtClean="0">
                <a:latin typeface="微软雅黑" pitchFamily="34" charset="-122"/>
                <a:ea typeface="微软雅黑" pitchFamily="34" charset="-122"/>
              </a:rPr>
              <a:t>ISP </a:t>
            </a:r>
            <a:r>
              <a:rPr lang="zh-CN" altLang="en-US" sz="2000" b="1" dirty="0" smtClean="0">
                <a:latin typeface="微软雅黑" pitchFamily="34" charset="-122"/>
                <a:ea typeface="微软雅黑" pitchFamily="34" charset="-122"/>
              </a:rPr>
              <a:t>结构</a:t>
            </a:r>
            <a:r>
              <a:rPr lang="zh-CN" altLang="en-US" sz="2000" b="1" dirty="0">
                <a:latin typeface="微软雅黑" pitchFamily="34" charset="-122"/>
                <a:ea typeface="微软雅黑" pitchFamily="34" charset="-122"/>
              </a:rPr>
              <a:t>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a:t>
            </a:r>
            <a:r>
              <a:rPr lang="zh-CN" altLang="en-US" sz="2000" b="1" dirty="0" smtClean="0">
                <a:solidFill>
                  <a:srgbClr val="0000FF"/>
                </a:solidFill>
                <a:latin typeface="微软雅黑" pitchFamily="34" charset="-122"/>
                <a:ea typeface="微软雅黑" pitchFamily="34" charset="-122"/>
              </a:rPr>
              <a:t>者 </a:t>
            </a:r>
            <a:r>
              <a:rPr lang="en-US" altLang="zh-CN" sz="2000" b="1" dirty="0" smtClean="0">
                <a:solidFill>
                  <a:srgbClr val="0000FF"/>
                </a:solidFill>
                <a:latin typeface="微软雅黑" pitchFamily="34" charset="-122"/>
                <a:ea typeface="微软雅黑" pitchFamily="34" charset="-122"/>
              </a:rPr>
              <a:t>ISP </a:t>
            </a:r>
            <a:r>
              <a:rPr lang="en-US" altLang="zh-CN" sz="2000" b="1" dirty="0" smtClean="0">
                <a:latin typeface="微软雅黑" pitchFamily="34" charset="-122"/>
                <a:ea typeface="微软雅黑" pitchFamily="34" charset="-122"/>
              </a:rPr>
              <a:t>(Internet </a:t>
            </a:r>
            <a:r>
              <a:rPr lang="en-US" altLang="zh-CN" sz="2000" b="1" dirty="0">
                <a:latin typeface="微软雅黑" pitchFamily="34" charset="-122"/>
                <a:ea typeface="微软雅黑" pitchFamily="34" charset="-122"/>
              </a:rPr>
              <a:t>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a:t>
            </a:r>
            <a:r>
              <a:rPr lang="zh-CN" altLang="zh-CN"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交纳</a:t>
            </a:r>
            <a:r>
              <a:rPr lang="zh-CN" altLang="zh-CN" sz="2000" b="1" dirty="0">
                <a:latin typeface="微软雅黑" pitchFamily="34" charset="-122"/>
                <a:ea typeface="微软雅黑" pitchFamily="34" charset="-122"/>
              </a:rPr>
              <a:t>规定的费用，就可</a:t>
            </a:r>
            <a:r>
              <a:rPr lang="zh-CN" altLang="en-US" sz="2000" b="1" dirty="0">
                <a:latin typeface="微软雅黑" pitchFamily="34" charset="-122"/>
                <a:ea typeface="微软雅黑" pitchFamily="34" charset="-122"/>
              </a:rPr>
              <a:t>从</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获取</a:t>
            </a:r>
            <a:r>
              <a:rPr lang="zh-CN" altLang="zh-CN" sz="2000" b="1" dirty="0">
                <a:latin typeface="微软雅黑" pitchFamily="34" charset="-122"/>
                <a:ea typeface="微软雅黑" pitchFamily="34" charset="-122"/>
              </a:rPr>
              <a:t>所</a:t>
            </a:r>
            <a:r>
              <a:rPr lang="zh-CN" altLang="zh-CN" sz="2000" b="1" dirty="0" smtClean="0">
                <a:latin typeface="微软雅黑" pitchFamily="34" charset="-122"/>
                <a:ea typeface="微软雅黑" pitchFamily="34" charset="-122"/>
              </a:rPr>
              <a:t>需</a:t>
            </a:r>
            <a:r>
              <a:rPr lang="en-US" altLang="zh-CN" sz="2000" b="1" dirty="0" smtClean="0">
                <a:latin typeface="微软雅黑" pitchFamily="34" charset="-122"/>
                <a:ea typeface="微软雅黑" pitchFamily="34" charset="-122"/>
              </a:rPr>
              <a:t> IP </a:t>
            </a:r>
            <a:r>
              <a:rPr lang="zh-CN" altLang="zh-CN" sz="2000" b="1" dirty="0" smtClean="0">
                <a:latin typeface="微软雅黑" pitchFamily="34" charset="-122"/>
                <a:ea typeface="微软雅黑" pitchFamily="34" charset="-122"/>
              </a:rPr>
              <a:t>地址</a:t>
            </a:r>
            <a:r>
              <a:rPr lang="zh-CN" altLang="zh-CN" sz="2000" b="1" dirty="0">
                <a:latin typeface="微软雅黑" pitchFamily="34" charset="-122"/>
                <a:ea typeface="微软雅黑" pitchFamily="34" charset="-122"/>
              </a:rPr>
              <a:t>的使用权，并可通过</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接入</a:t>
            </a:r>
            <a:r>
              <a:rPr lang="zh-CN" altLang="zh-CN" sz="2000" b="1" dirty="0">
                <a:latin typeface="微软雅黑" pitchFamily="34" charset="-122"/>
                <a:ea typeface="微软雅黑" pitchFamily="34" charset="-122"/>
              </a:rPr>
              <a:t>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smtClean="0">
                <a:latin typeface="微软雅黑" pitchFamily="34" charset="-122"/>
                <a:ea typeface="微软雅黑" pitchFamily="34" charset="-122"/>
              </a:rPr>
              <a:t>ISP </a:t>
            </a:r>
            <a:r>
              <a:rPr lang="zh-CN" altLang="zh-CN" sz="2000" b="1" dirty="0" smtClean="0">
                <a:latin typeface="微软雅黑" pitchFamily="34" charset="-122"/>
                <a:ea typeface="微软雅黑" pitchFamily="34" charset="-122"/>
              </a:rPr>
              <a:t>也</a:t>
            </a:r>
            <a:r>
              <a:rPr lang="zh-CN" altLang="zh-CN" sz="2000" b="1" dirty="0">
                <a:latin typeface="微软雅黑" pitchFamily="34" charset="-122"/>
                <a:ea typeface="微软雅黑" pitchFamily="34" charset="-122"/>
              </a:rPr>
              <a:t>分成为</a:t>
            </a:r>
            <a:r>
              <a:rPr lang="zh-CN" altLang="zh-CN" sz="2000" b="1" dirty="0">
                <a:solidFill>
                  <a:srgbClr val="0000FF"/>
                </a:solidFill>
                <a:latin typeface="微软雅黑" pitchFamily="34" charset="-122"/>
                <a:ea typeface="微软雅黑" pitchFamily="34" charset="-122"/>
              </a:rPr>
              <a:t>不同层次</a:t>
            </a:r>
            <a:r>
              <a:rPr lang="zh-CN" altLang="zh-CN" sz="2000" b="1" dirty="0" smtClean="0">
                <a:solidFill>
                  <a:srgbClr val="0000FF"/>
                </a:solidFill>
                <a:latin typeface="微软雅黑" pitchFamily="34" charset="-122"/>
                <a:ea typeface="微软雅黑" pitchFamily="34" charset="-122"/>
              </a:rPr>
              <a:t>的</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主干</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地区</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smtClean="0">
                <a:solidFill>
                  <a:srgbClr val="0000FF"/>
                </a:solidFill>
                <a:latin typeface="微软雅黑" pitchFamily="34" charset="-122"/>
                <a:ea typeface="微软雅黑" pitchFamily="34" charset="-122"/>
              </a:rPr>
              <a:t>本地</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a:ex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B</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smtClean="0">
                <a:solidFill>
                  <a:srgbClr val="0000FF"/>
                </a:solidFill>
                <a:latin typeface="微软雅黑" pitchFamily="34" charset="-122"/>
                <a:ea typeface="微软雅黑" pitchFamily="34" charset="-122"/>
              </a:rPr>
              <a:t>到 </a:t>
            </a:r>
            <a:r>
              <a:rPr lang="en-US" altLang="zh-CN" sz="1600" b="1" dirty="0" smtClean="0">
                <a:solidFill>
                  <a:srgbClr val="0000FF"/>
                </a:solidFill>
                <a:latin typeface="微软雅黑" pitchFamily="34" charset="-122"/>
                <a:ea typeface="微软雅黑" pitchFamily="34" charset="-122"/>
              </a:rPr>
              <a:t>2016 </a:t>
            </a:r>
            <a:r>
              <a:rPr lang="zh-CN" altLang="zh-CN" sz="1600" b="1" dirty="0" smtClean="0">
                <a:solidFill>
                  <a:srgbClr val="0000FF"/>
                </a:solidFill>
                <a:latin typeface="微软雅黑" pitchFamily="34" charset="-122"/>
                <a:ea typeface="微软雅黑" pitchFamily="34" charset="-122"/>
              </a:rPr>
              <a:t>年</a:t>
            </a:r>
            <a:r>
              <a:rPr lang="en-US" altLang="zh-CN" sz="1600" b="1" dirty="0" smtClean="0">
                <a:solidFill>
                  <a:srgbClr val="0000FF"/>
                </a:solidFill>
                <a:latin typeface="微软雅黑" pitchFamily="34" charset="-122"/>
                <a:ea typeface="微软雅黑" pitchFamily="34" charset="-122"/>
              </a:rPr>
              <a:t> 3 </a:t>
            </a:r>
            <a:r>
              <a:rPr lang="zh-CN" altLang="zh-CN" sz="1600" b="1" dirty="0" smtClean="0">
                <a:solidFill>
                  <a:srgbClr val="0000FF"/>
                </a:solidFill>
                <a:latin typeface="微软雅黑" pitchFamily="34" charset="-122"/>
                <a:ea typeface="微软雅黑" pitchFamily="34" charset="-122"/>
              </a:rPr>
              <a:t>月</a:t>
            </a:r>
            <a:r>
              <a:rPr lang="zh-CN" altLang="zh-CN" sz="1600" b="1" dirty="0">
                <a:solidFill>
                  <a:srgbClr val="0000FF"/>
                </a:solidFill>
                <a:latin typeface="微软雅黑" pitchFamily="34" charset="-122"/>
                <a:ea typeface="微软雅黑" pitchFamily="34" charset="-122"/>
              </a:rPr>
              <a:t>，全球已经</a:t>
            </a:r>
            <a:r>
              <a:rPr lang="zh-CN" altLang="zh-CN" sz="1600" b="1" dirty="0" smtClean="0">
                <a:solidFill>
                  <a:srgbClr val="0000FF"/>
                </a:solidFill>
                <a:latin typeface="微软雅黑" pitchFamily="34" charset="-122"/>
                <a:ea typeface="微软雅黑" pitchFamily="34" charset="-122"/>
              </a:rPr>
              <a:t>有</a:t>
            </a:r>
            <a:r>
              <a:rPr lang="en-US" altLang="zh-CN" sz="1600" b="1" dirty="0" smtClean="0">
                <a:solidFill>
                  <a:srgbClr val="0000FF"/>
                </a:solidFill>
                <a:latin typeface="微软雅黑" pitchFamily="34" charset="-122"/>
                <a:ea typeface="微软雅黑" pitchFamily="34" charset="-122"/>
              </a:rPr>
              <a:t> 226 </a:t>
            </a:r>
            <a:r>
              <a:rPr lang="zh-CN" altLang="zh-CN" sz="1600" b="1" dirty="0" smtClean="0">
                <a:solidFill>
                  <a:srgbClr val="0000FF"/>
                </a:solidFill>
                <a:latin typeface="微软雅黑" pitchFamily="34" charset="-122"/>
                <a:ea typeface="微软雅黑" pitchFamily="34" charset="-122"/>
              </a:rPr>
              <a:t>个</a:t>
            </a:r>
            <a:r>
              <a:rPr lang="en-US" altLang="zh-CN" sz="1600" b="1" dirty="0" smtClean="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a:t>
            </a:r>
            <a:r>
              <a:rPr lang="zh-CN" altLang="zh-CN" sz="1600" b="1" dirty="0" smtClean="0">
                <a:solidFill>
                  <a:srgbClr val="0000FF"/>
                </a:solidFill>
                <a:latin typeface="微软雅黑" pitchFamily="34" charset="-122"/>
                <a:ea typeface="微软雅黑" pitchFamily="34" charset="-122"/>
              </a:rPr>
              <a:t>在</a:t>
            </a:r>
            <a:r>
              <a:rPr lang="en-US" altLang="zh-CN" sz="1600" b="1" dirty="0" smtClean="0">
                <a:solidFill>
                  <a:srgbClr val="0000FF"/>
                </a:solidFill>
                <a:latin typeface="微软雅黑" pitchFamily="34" charset="-122"/>
                <a:ea typeface="微软雅黑" pitchFamily="34" charset="-122"/>
              </a:rPr>
              <a:t> 172 </a:t>
            </a:r>
            <a:r>
              <a:rPr lang="zh-CN" altLang="zh-CN" sz="1600" b="1" dirty="0" smtClean="0">
                <a:solidFill>
                  <a:srgbClr val="0000FF"/>
                </a:solidFill>
                <a:latin typeface="微软雅黑" pitchFamily="34" charset="-122"/>
                <a:ea typeface="微软雅黑" pitchFamily="34" charset="-122"/>
              </a:rPr>
              <a:t>个</a:t>
            </a:r>
            <a:r>
              <a:rPr lang="zh-CN" altLang="zh-CN" sz="1600" b="1" dirty="0">
                <a:solidFill>
                  <a:srgbClr val="0000FF"/>
                </a:solidFill>
                <a:latin typeface="微软雅黑" pitchFamily="34" charset="-122"/>
                <a:ea typeface="微软雅黑" pitchFamily="34" charset="-122"/>
              </a:rPr>
              <a:t>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7356" y="721549"/>
            <a:ext cx="8490286" cy="830997"/>
          </a:xfrm>
          <a:prstGeom prst="rect">
            <a:avLst/>
          </a:prstGeom>
        </p:spPr>
        <p:txBody>
          <a:bodyPr wrap="square">
            <a:spAutoFit/>
          </a:bodyPr>
          <a:lstStyle/>
          <a:p>
            <a:pPr marL="342900" indent="-342900" eaLnBrk="0" hangingPunct="0">
              <a:spcBef>
                <a:spcPct val="20000"/>
              </a:spcBef>
              <a:buClr>
                <a:srgbClr val="3333CC"/>
              </a:buClr>
              <a:buSzPct val="60000"/>
              <a:defRPr/>
            </a:pPr>
            <a:r>
              <a:rPr lang="en-US" altLang="zh-CN" sz="2400" b="1" kern="0" dirty="0">
                <a:solidFill>
                  <a:srgbClr val="333399"/>
                </a:solidFill>
                <a:latin typeface="微软雅黑" pitchFamily="34" charset="-122"/>
                <a:ea typeface="微软雅黑" pitchFamily="34" charset="-122"/>
              </a:rPr>
              <a:t>1-05 </a:t>
            </a:r>
            <a:r>
              <a:rPr lang="zh-CN" altLang="en-US" sz="2400" b="1" kern="0" dirty="0">
                <a:solidFill>
                  <a:srgbClr val="333399"/>
                </a:solidFill>
                <a:latin typeface="微软雅黑" pitchFamily="34" charset="-122"/>
                <a:ea typeface="微软雅黑" pitchFamily="34" charset="-122"/>
              </a:rPr>
              <a:t>因特网的发展大致分为哪几个阶段？请指出这几个阶段的主要特点</a:t>
            </a:r>
            <a:r>
              <a:rPr lang="zh-CN" altLang="en-US" sz="2400" b="1" kern="0" dirty="0" smtClean="0">
                <a:solidFill>
                  <a:srgbClr val="333399"/>
                </a:solidFill>
                <a:latin typeface="微软雅黑" pitchFamily="34" charset="-122"/>
                <a:ea typeface="微软雅黑" pitchFamily="34" charset="-122"/>
              </a:rPr>
              <a:t>。</a:t>
            </a:r>
            <a:endParaRPr lang="zh-CN" altLang="en-US" sz="2400" kern="0" dirty="0">
              <a:solidFill>
                <a:srgbClr val="333399"/>
              </a:solidFill>
              <a:latin typeface="微软雅黑" pitchFamily="34" charset="-122"/>
              <a:ea typeface="微软雅黑" pitchFamily="34" charset="-122"/>
            </a:endParaRPr>
          </a:p>
        </p:txBody>
      </p:sp>
      <p:sp>
        <p:nvSpPr>
          <p:cNvPr id="4" name="矩形 3"/>
          <p:cNvSpPr/>
          <p:nvPr/>
        </p:nvSpPr>
        <p:spPr>
          <a:xfrm>
            <a:off x="665747" y="1727937"/>
            <a:ext cx="7964906" cy="1508105"/>
          </a:xfrm>
          <a:prstGeom prst="rect">
            <a:avLst/>
          </a:prstGeom>
        </p:spPr>
        <p:txBody>
          <a:bodyPr wrap="square">
            <a:spAutoFit/>
          </a:bodyPr>
          <a:lstStyle/>
          <a:p>
            <a:pPr eaLnBrk="0" hangingPunct="0">
              <a:spcBef>
                <a:spcPct val="20000"/>
              </a:spcBef>
              <a:buClr>
                <a:srgbClr val="3333CC"/>
              </a:buClr>
              <a:buSzPct val="60000"/>
              <a:defRPr/>
            </a:pPr>
            <a:r>
              <a:rPr lang="zh-CN" altLang="en-US" sz="2000" kern="0" dirty="0">
                <a:latin typeface="Arial"/>
                <a:ea typeface="黑体"/>
              </a:rPr>
              <a:t>答</a:t>
            </a:r>
            <a:r>
              <a:rPr lang="zh-CN" altLang="en-US" sz="2000" kern="0" dirty="0" smtClean="0">
                <a:latin typeface="Arial"/>
                <a:ea typeface="黑体"/>
              </a:rPr>
              <a:t>：</a:t>
            </a:r>
            <a:endParaRPr lang="en-US" altLang="zh-CN" sz="2000" b="1" kern="0" dirty="0" smtClean="0">
              <a:latin typeface="Arial"/>
              <a:ea typeface="黑体"/>
            </a:endParaRPr>
          </a:p>
          <a:p>
            <a:pPr marL="342900" indent="-342900" eaLnBrk="0" hangingPunct="0">
              <a:spcBef>
                <a:spcPct val="20000"/>
              </a:spcBef>
              <a:buClr>
                <a:srgbClr val="3333CC"/>
              </a:buClr>
              <a:buSzPct val="60000"/>
              <a:buFont typeface="Wingdings" pitchFamily="2" charset="2"/>
              <a:buChar char="l"/>
              <a:defRPr/>
            </a:pPr>
            <a:r>
              <a:rPr lang="zh-CN" altLang="en-US" sz="2000" b="1" kern="0" dirty="0" smtClean="0">
                <a:latin typeface="Arial"/>
                <a:ea typeface="黑体"/>
              </a:rPr>
              <a:t>从</a:t>
            </a:r>
            <a:r>
              <a:rPr lang="zh-CN" altLang="en-US" sz="2000" b="1" kern="0" dirty="0">
                <a:latin typeface="Arial"/>
                <a:ea typeface="黑体"/>
              </a:rPr>
              <a:t>单个网络</a:t>
            </a:r>
            <a:r>
              <a:rPr lang="en-US" altLang="zh-CN" sz="2000" b="1" kern="0" dirty="0">
                <a:latin typeface="Arial"/>
                <a:ea typeface="黑体"/>
              </a:rPr>
              <a:t>APPANET</a:t>
            </a:r>
            <a:r>
              <a:rPr lang="zh-CN" altLang="en-US" sz="2000" b="1" kern="0" dirty="0">
                <a:latin typeface="Arial"/>
                <a:ea typeface="黑体"/>
              </a:rPr>
              <a:t>向互联网发展；</a:t>
            </a:r>
            <a:r>
              <a:rPr lang="en-US" altLang="zh-CN" sz="2000" b="1" kern="0" dirty="0">
                <a:latin typeface="Arial"/>
                <a:ea typeface="黑体"/>
              </a:rPr>
              <a:t>TCP/IP</a:t>
            </a:r>
            <a:r>
              <a:rPr lang="zh-CN" altLang="en-US" sz="2000" b="1" kern="0" dirty="0">
                <a:latin typeface="Arial"/>
                <a:ea typeface="黑体"/>
              </a:rPr>
              <a:t>协议的初步成型</a:t>
            </a:r>
          </a:p>
          <a:p>
            <a:pPr marL="342900" indent="-342900" eaLnBrk="0" hangingPunct="0">
              <a:spcBef>
                <a:spcPct val="20000"/>
              </a:spcBef>
              <a:buClr>
                <a:srgbClr val="3333CC"/>
              </a:buClr>
              <a:buSzPct val="60000"/>
              <a:buFont typeface="Wingdings" pitchFamily="2" charset="2"/>
              <a:buChar char="l"/>
              <a:defRPr/>
            </a:pPr>
            <a:r>
              <a:rPr lang="zh-CN" altLang="en-US" sz="2000" b="1" kern="0" dirty="0">
                <a:latin typeface="Arial"/>
                <a:ea typeface="黑体"/>
              </a:rPr>
              <a:t>建成三级结构的</a:t>
            </a:r>
            <a:r>
              <a:rPr lang="en-US" altLang="zh-CN" sz="2000" b="1" kern="0" dirty="0">
                <a:latin typeface="Arial"/>
                <a:ea typeface="黑体"/>
              </a:rPr>
              <a:t>Internet</a:t>
            </a:r>
            <a:r>
              <a:rPr lang="zh-CN" altLang="en-US" sz="2000" b="1" kern="0" dirty="0">
                <a:latin typeface="Arial"/>
                <a:ea typeface="黑体"/>
              </a:rPr>
              <a:t>；分为主干网、地区网和校园网；</a:t>
            </a:r>
          </a:p>
          <a:p>
            <a:pPr marL="342900" indent="-342900" eaLnBrk="0" hangingPunct="0">
              <a:spcBef>
                <a:spcPct val="20000"/>
              </a:spcBef>
              <a:buClr>
                <a:srgbClr val="3333CC"/>
              </a:buClr>
              <a:buSzPct val="60000"/>
              <a:buFont typeface="Wingdings" pitchFamily="2" charset="2"/>
              <a:buChar char="l"/>
              <a:defRPr/>
            </a:pPr>
            <a:r>
              <a:rPr lang="zh-CN" altLang="en-US" sz="2000" b="1" kern="0" dirty="0">
                <a:latin typeface="Arial"/>
                <a:ea typeface="黑体"/>
              </a:rPr>
              <a:t>形成多层次</a:t>
            </a:r>
            <a:r>
              <a:rPr lang="en-US" altLang="zh-CN" sz="2000" b="1" kern="0" dirty="0">
                <a:latin typeface="Arial"/>
                <a:ea typeface="黑体"/>
              </a:rPr>
              <a:t>ISP</a:t>
            </a:r>
            <a:r>
              <a:rPr lang="zh-CN" altLang="en-US" sz="2000" b="1" kern="0" dirty="0">
                <a:latin typeface="Arial"/>
                <a:ea typeface="黑体"/>
              </a:rPr>
              <a:t>结构</a:t>
            </a:r>
            <a:r>
              <a:rPr lang="en-US" altLang="zh-CN" sz="2000" b="1" kern="0" dirty="0">
                <a:latin typeface="Arial"/>
                <a:ea typeface="黑体"/>
              </a:rPr>
              <a:t>Internet</a:t>
            </a:r>
            <a:r>
              <a:rPr lang="zh-CN" altLang="en-US" sz="2000" b="1" kern="0" dirty="0">
                <a:latin typeface="Arial"/>
                <a:ea typeface="黑体"/>
              </a:rPr>
              <a:t>；</a:t>
            </a:r>
            <a:r>
              <a:rPr lang="en-US" altLang="zh-CN" sz="2000" b="1" kern="0" dirty="0">
                <a:latin typeface="Arial"/>
                <a:ea typeface="黑体"/>
              </a:rPr>
              <a:t>ISP</a:t>
            </a:r>
            <a:r>
              <a:rPr lang="zh-CN" altLang="en-US" sz="2000" b="1" kern="0" dirty="0">
                <a:latin typeface="Arial"/>
                <a:ea typeface="黑体"/>
              </a:rPr>
              <a:t>首次出现。</a:t>
            </a:r>
          </a:p>
        </p:txBody>
      </p:sp>
    </p:spTree>
    <p:extLst>
      <p:ext uri="{BB962C8B-B14F-4D97-AF65-F5344CB8AC3E}">
        <p14:creationId xmlns:p14="http://schemas.microsoft.com/office/powerpoint/2010/main" val="11905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4208845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smtClean="0">
                <a:latin typeface="微软雅黑" pitchFamily="34" charset="-122"/>
                <a:ea typeface="微软雅黑" pitchFamily="34" charset="-122"/>
              </a:rPr>
              <a:t>从</a:t>
            </a:r>
            <a:r>
              <a:rPr lang="en-US" altLang="zh-CN" sz="2000" b="1" dirty="0" smtClean="0">
                <a:latin typeface="微软雅黑" pitchFamily="34" charset="-122"/>
                <a:ea typeface="微软雅黑" pitchFamily="34" charset="-122"/>
              </a:rPr>
              <a:t> 1993 </a:t>
            </a:r>
            <a:r>
              <a:rPr lang="zh-CN" altLang="zh-CN" sz="2000" b="1" dirty="0" smtClean="0">
                <a:latin typeface="微软雅黑" pitchFamily="34" charset="-122"/>
                <a:ea typeface="微软雅黑" pitchFamily="34" charset="-122"/>
              </a:rPr>
              <a:t>年至</a:t>
            </a:r>
            <a:r>
              <a:rPr lang="en-US" altLang="zh-CN" sz="2000" b="1" dirty="0" smtClean="0">
                <a:latin typeface="微软雅黑" pitchFamily="34" charset="-122"/>
                <a:ea typeface="微软雅黑" pitchFamily="34" charset="-122"/>
              </a:rPr>
              <a:t> 2016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2005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互联网的用户数超过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10 </a:t>
            </a:r>
            <a:r>
              <a:rPr lang="zh-CN" altLang="zh-CN" sz="2000" b="1" dirty="0" smtClean="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20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，而</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2014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已接近</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30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smtClean="0">
                <a:solidFill>
                  <a:srgbClr val="0000FF"/>
                </a:solidFill>
                <a:latin typeface="微软雅黑" pitchFamily="34" charset="-122"/>
                <a:ea typeface="微软雅黑" pitchFamily="34" charset="-122"/>
              </a:rPr>
              <a:t>1993 </a:t>
            </a:r>
            <a:r>
              <a:rPr lang="zh-CN" altLang="zh-CN" sz="1400" b="1" dirty="0" smtClean="0">
                <a:solidFill>
                  <a:srgbClr val="0000FF"/>
                </a:solidFill>
                <a:latin typeface="微软雅黑" pitchFamily="34" charset="-122"/>
                <a:ea typeface="微软雅黑" pitchFamily="34" charset="-122"/>
              </a:rPr>
              <a:t>年至</a:t>
            </a:r>
            <a:r>
              <a:rPr lang="en-US" altLang="zh-CN" sz="1400" b="1" dirty="0" smtClean="0">
                <a:solidFill>
                  <a:srgbClr val="0000FF"/>
                </a:solidFill>
                <a:latin typeface="微软雅黑" pitchFamily="34" charset="-122"/>
                <a:ea typeface="微软雅黑" pitchFamily="34" charset="-122"/>
              </a:rPr>
              <a:t> 2016 </a:t>
            </a:r>
            <a:r>
              <a:rPr lang="zh-CN" altLang="zh-CN" sz="1400" b="1" dirty="0" smtClean="0">
                <a:solidFill>
                  <a:srgbClr val="0000FF"/>
                </a:solidFill>
                <a:latin typeface="微软雅黑" pitchFamily="34" charset="-122"/>
                <a:ea typeface="微软雅黑" pitchFamily="34" charset="-122"/>
              </a:rPr>
              <a:t>年</a:t>
            </a:r>
            <a:r>
              <a:rPr lang="zh-CN" altLang="zh-CN" sz="1400" b="1" dirty="0">
                <a:solidFill>
                  <a:srgbClr val="0000FF"/>
                </a:solidFill>
                <a:latin typeface="微软雅黑" pitchFamily="34" charset="-122"/>
                <a:ea typeface="微软雅黑" pitchFamily="34" charset="-122"/>
              </a:rPr>
              <a:t>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smtClean="0">
                <a:solidFill>
                  <a:srgbClr val="FFFF00"/>
                </a:solidFill>
                <a:latin typeface="微软雅黑" pitchFamily="34" charset="-122"/>
                <a:ea typeface="微软雅黑" pitchFamily="34" charset="-122"/>
              </a:rPr>
              <a:t>1.1</a:t>
            </a:r>
            <a:endParaRPr lang="fr-FR" altLang="zh-CN" sz="2000" b="1" dirty="0">
              <a:solidFill>
                <a:srgbClr val="FFFF00"/>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a:t>
            </a:r>
            <a:r>
              <a:rPr lang="zh-CN" altLang="en-US" sz="1600" b="1" dirty="0" smtClean="0">
                <a:latin typeface="微软雅黑" pitchFamily="34" charset="-122"/>
                <a:ea typeface="微软雅黑" pitchFamily="34" charset="-122"/>
              </a:rPr>
              <a:t>到 </a:t>
            </a:r>
            <a:r>
              <a:rPr lang="en-US" altLang="zh-CN" sz="1600" b="1" dirty="0" smtClean="0">
                <a:latin typeface="微软雅黑" pitchFamily="34" charset="-122"/>
                <a:ea typeface="微软雅黑" pitchFamily="34" charset="-122"/>
              </a:rPr>
              <a:t>2005 </a:t>
            </a: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a:t>
            </a:r>
          </a:p>
        </p:txBody>
      </p:sp>
      <p:graphicFrame>
        <p:nvGraphicFramePr>
          <p:cNvPr id="5" name="Group 179"/>
          <p:cNvGraphicFramePr>
            <a:graphicFrameLocks/>
          </p:cNvGraphicFramePr>
          <p:nvPr>
            <p:extLst>
              <p:ext uri="{D42A27DB-BD31-4B8C-83A1-F6EECF244321}">
                <p14:modId xmlns:p14="http://schemas.microsoft.com/office/powerpoint/2010/main" val="2257799266"/>
              </p:ext>
            </p:extLst>
          </p:nvPr>
        </p:nvGraphicFramePr>
        <p:xfrm>
          <a:off x="609600" y="1798638"/>
          <a:ext cx="7996237" cy="2125661"/>
        </p:xfrm>
        <a:graphic>
          <a:graphicData uri="http://schemas.openxmlformats.org/drawingml/2006/table">
            <a:tbl>
              <a:tblPr/>
              <a:tblGrid>
                <a:gridCol w="1221647"/>
                <a:gridCol w="1419967"/>
                <a:gridCol w="1423933"/>
                <a:gridCol w="1491362"/>
                <a:gridCol w="2439328"/>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bl>
          </a:graphicData>
        </a:graphic>
      </p:graphicFrame>
    </p:spTree>
    <p:extLst>
      <p:ext uri="{BB962C8B-B14F-4D97-AF65-F5344CB8AC3E}">
        <p14:creationId xmlns:p14="http://schemas.microsoft.com/office/powerpoint/2010/main" val="1294271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a:t>
              </a:r>
              <a:r>
                <a:rPr kumimoji="1" lang="zh-CN" altLang="en-US" sz="1400" b="1" dirty="0" smtClean="0">
                  <a:solidFill>
                    <a:srgbClr val="0000FF"/>
                  </a:solidFill>
                  <a:latin typeface="微软雅黑" pitchFamily="34" charset="-122"/>
                  <a:ea typeface="微软雅黑" pitchFamily="34" charset="-122"/>
                </a:rPr>
                <a:t>委员会 </a:t>
              </a:r>
              <a:r>
                <a:rPr kumimoji="1" lang="en-US" altLang="zh-CN" sz="1400" b="1" dirty="0" smtClean="0">
                  <a:solidFill>
                    <a:srgbClr val="0000FF"/>
                  </a:solidFill>
                  <a:latin typeface="微软雅黑" pitchFamily="34" charset="-122"/>
                  <a:ea typeface="微软雅黑" pitchFamily="34" charset="-122"/>
                </a:rPr>
                <a:t>IAB </a:t>
              </a:r>
              <a:endParaRPr kumimoji="1" lang="en-US" altLang="zh-CN" sz="1400" b="1" dirty="0">
                <a:solidFill>
                  <a:srgbClr val="0000FF"/>
                </a:solidFill>
                <a:latin typeface="微软雅黑" pitchFamily="34" charset="-122"/>
                <a:ea typeface="微软雅黑" pitchFamily="34" charset="-122"/>
              </a:endParaRP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a:t>
            </a:r>
            <a:r>
              <a:rPr lang="zh-CN" altLang="zh-CN" sz="2000" b="1" dirty="0" smtClean="0">
                <a:solidFill>
                  <a:schemeClr val="bg1"/>
                </a:solidFill>
                <a:ea typeface="微软雅黑" pitchFamily="34" charset="-122"/>
              </a:rPr>
              <a:t>经过</a:t>
            </a:r>
            <a:r>
              <a:rPr lang="zh-CN" altLang="en-US" sz="2000" b="1" dirty="0">
                <a:solidFill>
                  <a:schemeClr val="bg1"/>
                </a:solidFill>
                <a:ea typeface="微软雅黑" pitchFamily="34" charset="-122"/>
              </a:rPr>
              <a:t>的</a:t>
            </a:r>
            <a:r>
              <a:rPr lang="zh-CN" altLang="zh-CN" sz="2000" b="1" dirty="0" smtClean="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smtClean="0">
                <a:solidFill>
                  <a:srgbClr val="FFC000"/>
                </a:solidFill>
                <a:ea typeface="微软雅黑" pitchFamily="34" charset="-122"/>
              </a:rPr>
              <a:t>不是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smtClean="0">
                <a:solidFill>
                  <a:srgbClr val="FFC000"/>
                </a:solidFill>
                <a:latin typeface="微软雅黑" pitchFamily="34" charset="-122"/>
                <a:ea typeface="微软雅黑" pitchFamily="34" charset="-122"/>
              </a:rPr>
              <a:t>成为</a:t>
            </a:r>
            <a:r>
              <a:rPr lang="zh-CN" alt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a:t>
            </a:r>
            <a:r>
              <a:rPr lang="zh-CN" altLang="zh-CN" b="1" dirty="0" smtClean="0">
                <a:solidFill>
                  <a:schemeClr val="bg1"/>
                </a:solidFill>
                <a:latin typeface="微软雅黑" pitchFamily="34" charset="-122"/>
                <a:ea typeface="微软雅黑" pitchFamily="34" charset="-122"/>
              </a:rPr>
              <a:t>编号</a:t>
            </a:r>
            <a:r>
              <a:rPr lang="en-US" altLang="zh-CN" b="1" dirty="0" smtClean="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a:t>
            </a:r>
            <a:r>
              <a:rPr lang="zh-CN" altLang="zh-CN" b="1" dirty="0" smtClean="0">
                <a:solidFill>
                  <a:schemeClr val="bg1"/>
                </a:solidFill>
                <a:latin typeface="微软雅黑" pitchFamily="34" charset="-122"/>
                <a:ea typeface="微软雅黑" pitchFamily="34" charset="-122"/>
              </a:rPr>
              <a:t>个</a:t>
            </a:r>
            <a:r>
              <a:rPr lang="en-US" altLang="zh-CN" b="1" dirty="0" smtClean="0">
                <a:solidFill>
                  <a:schemeClr val="bg1"/>
                </a:solidFill>
                <a:latin typeface="微软雅黑" pitchFamily="34" charset="-122"/>
                <a:ea typeface="微软雅黑" pitchFamily="34" charset="-122"/>
              </a:rPr>
              <a:t> RFC </a:t>
            </a:r>
            <a:r>
              <a:rPr lang="zh-CN" altLang="zh-CN" b="1" dirty="0" smtClean="0">
                <a:solidFill>
                  <a:schemeClr val="bg1"/>
                </a:solidFill>
                <a:latin typeface="微软雅黑" pitchFamily="34" charset="-122"/>
                <a:ea typeface="微软雅黑" pitchFamily="34" charset="-122"/>
              </a:rPr>
              <a:t>文档</a:t>
            </a:r>
            <a:r>
              <a:rPr lang="zh-CN" altLang="zh-CN" b="1" dirty="0">
                <a:solidFill>
                  <a:schemeClr val="bg1"/>
                </a:solidFill>
                <a:latin typeface="微软雅黑" pitchFamily="34" charset="-122"/>
                <a:ea typeface="微软雅黑" pitchFamily="34" charset="-122"/>
              </a:rPr>
              <a:t>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之前要经过三个阶段</a:t>
            </a:r>
            <a:endParaRPr lang="zh-CN" altLang="en-US" sz="2000" b="1" dirty="0">
              <a:latin typeface="微软雅黑" pitchFamily="34" charset="-122"/>
              <a:ea typeface="微软雅黑" pitchFamily="34" charset="-122"/>
            </a:endParaRP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现在简化为二个阶段：建议</a:t>
            </a:r>
            <a:r>
              <a:rPr lang="zh-CN" altLang="en-US" sz="2000" b="1" dirty="0">
                <a:latin typeface="微软雅黑" pitchFamily="34" charset="-122"/>
                <a:ea typeface="微软雅黑" pitchFamily="34" charset="-122"/>
              </a:rPr>
              <a:t>标准，</a:t>
            </a:r>
            <a:r>
              <a:rPr lang="zh-CN" altLang="en-US" sz="2000" b="1" dirty="0" smtClean="0">
                <a:latin typeface="微软雅黑" pitchFamily="34" charset="-122"/>
                <a:ea typeface="微软雅黑" pitchFamily="34" charset="-122"/>
              </a:rPr>
              <a:t>互联网标准。</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a:t>
            </a:r>
            <a:r>
              <a:rPr lang="zh-CN" altLang="zh-CN" sz="2000" b="1" dirty="0" smtClean="0">
                <a:latin typeface="微软雅黑" pitchFamily="34" charset="-122"/>
                <a:ea typeface="微软雅黑" pitchFamily="34" charset="-122"/>
              </a:rPr>
              <a:t>两种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zh-CN" sz="2000" b="1" dirty="0">
                <a:latin typeface="微软雅黑" pitchFamily="34" charset="-122"/>
                <a:ea typeface="微软雅黑" pitchFamily="34" charset="-122"/>
              </a:rPr>
              <a:t>外，还有三</a:t>
            </a:r>
            <a:r>
              <a:rPr lang="zh-CN" altLang="zh-CN" sz="2000" b="1" dirty="0" smtClean="0">
                <a:latin typeface="微软雅黑" pitchFamily="34" charset="-122"/>
                <a:ea typeface="微软雅黑" pitchFamily="34" charset="-122"/>
              </a:rPr>
              <a:t>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历史</a:t>
            </a:r>
            <a:r>
              <a:rPr lang="zh-CN" altLang="zh-CN" sz="2000" b="1" dirty="0">
                <a:latin typeface="微软雅黑" pitchFamily="34" charset="-122"/>
                <a:ea typeface="微软雅黑" pitchFamily="34" charset="-122"/>
              </a:rPr>
              <a:t>的、实验的和提供信息</a:t>
            </a:r>
            <a:r>
              <a:rPr lang="zh-CN" altLang="zh-CN"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1.3  </a:t>
            </a:r>
            <a:r>
              <a:rPr lang="zh-CN" altLang="en-US" sz="2400" b="1" dirty="0" smtClean="0">
                <a:solidFill>
                  <a:schemeClr val="bg1"/>
                </a:solidFill>
                <a:latin typeface="微软雅黑" pitchFamily="34" charset="-122"/>
                <a:ea typeface="微软雅黑" pitchFamily="34" charset="-122"/>
              </a:rPr>
              <a:t>互联网</a:t>
            </a:r>
            <a:r>
              <a:rPr lang="zh-CN" altLang="en-US" sz="2400" b="1" dirty="0">
                <a:solidFill>
                  <a:schemeClr val="bg1"/>
                </a:solidFill>
                <a:latin typeface="微软雅黑" pitchFamily="34" charset="-122"/>
                <a:ea typeface="微软雅黑" pitchFamily="34" charset="-122"/>
              </a:rPr>
              <a:t>的组成</a:t>
            </a:r>
          </a:p>
        </p:txBody>
      </p:sp>
    </p:spTree>
    <p:extLst>
      <p:ext uri="{BB962C8B-B14F-4D97-AF65-F5344CB8AC3E}">
        <p14:creationId xmlns:p14="http://schemas.microsoft.com/office/powerpoint/2010/main" val="1303380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a:t>
            </a:r>
            <a:r>
              <a:rPr lang="zh-CN" altLang="zh-CN" sz="2000" b="1" dirty="0" smtClean="0">
                <a:solidFill>
                  <a:srgbClr val="0000FF"/>
                </a:solidFill>
                <a:latin typeface="微软雅黑" panose="020B0503020204020204" pitchFamily="34" charset="-122"/>
                <a:ea typeface="微软雅黑" panose="020B0503020204020204" pitchFamily="34" charset="-122"/>
              </a:rPr>
              <a:t>差别</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a:t>
            </a:r>
            <a:r>
              <a:rPr lang="zh-CN" altLang="zh-CN"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手机</a:t>
              </a:r>
              <a:endParaRPr kumimoji="1" lang="zh-CN" altLang="en-US" sz="1200" b="1" dirty="0">
                <a:solidFill>
                  <a:srgbClr val="0000FF"/>
                </a:solidFill>
                <a:latin typeface="Times New Roman" pitchFamily="18" charset="0"/>
                <a:ea typeface="微软雅黑" pitchFamily="34" charset="-122"/>
              </a:endParaRP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7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主机 </a:t>
            </a:r>
            <a:r>
              <a:rPr lang="en-US" altLang="zh-CN" sz="2000" b="1" dirty="0" smtClean="0">
                <a:latin typeface="微软雅黑" panose="020B0503020204020204" pitchFamily="34" charset="-122"/>
                <a:ea typeface="微软雅黑" panose="020B0503020204020204" pitchFamily="34" charset="-122"/>
              </a:rPr>
              <a:t>A </a:t>
            </a:r>
            <a:r>
              <a:rPr lang="zh-CN" altLang="en-US" sz="2000" b="1" dirty="0" smtClean="0">
                <a:latin typeface="微软雅黑" panose="020B0503020204020204" pitchFamily="34" charset="-122"/>
                <a:ea typeface="微软雅黑" panose="020B0503020204020204" pitchFamily="34" charset="-122"/>
              </a:rPr>
              <a:t>和主机 </a:t>
            </a:r>
            <a:r>
              <a:rPr lang="en-US" altLang="zh-CN" sz="2000" b="1" dirty="0" smtClean="0">
                <a:latin typeface="微软雅黑" panose="020B0503020204020204" pitchFamily="34" charset="-122"/>
                <a:ea typeface="微软雅黑" panose="020B0503020204020204" pitchFamily="34" charset="-122"/>
              </a:rPr>
              <a:t>B </a:t>
            </a:r>
            <a:r>
              <a:rPr lang="zh-CN" altLang="en-US" sz="2000" b="1" dirty="0" smtClean="0">
                <a:latin typeface="微软雅黑" panose="020B0503020204020204" pitchFamily="34" charset="-122"/>
                <a:ea typeface="微软雅黑" panose="020B0503020204020204" pitchFamily="34" charset="-122"/>
              </a:rPr>
              <a:t>进行</a:t>
            </a:r>
            <a:r>
              <a:rPr lang="zh-CN" altLang="en-US" sz="2000" b="1" dirty="0">
                <a:latin typeface="微软雅黑" panose="020B0503020204020204" pitchFamily="34" charset="-122"/>
                <a:ea typeface="微软雅黑" panose="020B0503020204020204" pitchFamily="34" charset="-122"/>
              </a:rPr>
              <a:t>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A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的某个程序和运行在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B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smtClean="0">
                <a:solidFill>
                  <a:schemeClr val="bg1"/>
                </a:solidFill>
                <a:latin typeface="微软雅黑" pitchFamily="34" charset="-122"/>
                <a:ea typeface="微软雅黑" pitchFamily="34" charset="-122"/>
              </a:rPr>
              <a:t>计算机</a:t>
            </a:r>
            <a:r>
              <a:rPr lang="zh-CN" altLang="en-US" sz="2400" b="1" dirty="0">
                <a:solidFill>
                  <a:schemeClr val="bg1"/>
                </a:solidFill>
                <a:latin typeface="微软雅黑" pitchFamily="34" charset="-122"/>
                <a:ea typeface="微软雅黑" pitchFamily="34" charset="-122"/>
              </a:rPr>
              <a:t>和网络已经成为</a:t>
            </a:r>
            <a:r>
              <a:rPr lang="zh-CN" altLang="en-US" sz="2400" b="1" dirty="0" smtClean="0">
                <a:solidFill>
                  <a:schemeClr val="bg1"/>
                </a:solidFill>
                <a:latin typeface="微软雅黑" pitchFamily="34" charset="-122"/>
                <a:ea typeface="微软雅黑" pitchFamily="34" charset="-122"/>
              </a:rPr>
              <a:t>当今信息</a:t>
            </a:r>
            <a:r>
              <a:rPr lang="zh-CN" altLang="en-US" sz="2400" b="1" dirty="0">
                <a:solidFill>
                  <a:schemeClr val="bg1"/>
                </a:solidFill>
                <a:latin typeface="微软雅黑" pitchFamily="34" charset="-122"/>
                <a:ea typeface="微软雅黑" pitchFamily="34" charset="-122"/>
              </a:rPr>
              <a:t>时代的</a:t>
            </a:r>
            <a:r>
              <a:rPr lang="zh-CN" altLang="en-US" sz="2400" b="1" dirty="0" smtClean="0">
                <a:solidFill>
                  <a:schemeClr val="bg1"/>
                </a:solidFill>
                <a:latin typeface="微软雅黑" pitchFamily="34" charset="-122"/>
                <a:ea typeface="微软雅黑" pitchFamily="34" charset="-122"/>
              </a:rPr>
              <a:t>核心</a:t>
            </a:r>
            <a:r>
              <a:rPr lang="zh-CN" altLang="en-US" sz="2400" b="1" dirty="0">
                <a:solidFill>
                  <a:schemeClr val="bg1"/>
                </a:solidFill>
                <a:latin typeface="微软雅黑" pitchFamily="34" charset="-122"/>
                <a:ea typeface="微软雅黑" pitchFamily="34" charset="-122"/>
              </a:rPr>
              <a:t>，</a:t>
            </a:r>
            <a:endParaRPr lang="en-US" altLang="zh-CN" sz="2400" b="1" dirty="0" smtClean="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a:t>
            </a:r>
            <a:r>
              <a:rPr lang="zh-CN" altLang="en-US" sz="2400" b="1" dirty="0" smtClean="0">
                <a:solidFill>
                  <a:schemeClr val="bg1"/>
                </a:solidFill>
                <a:latin typeface="微软雅黑" pitchFamily="34" charset="-122"/>
                <a:ea typeface="微软雅黑" pitchFamily="34" charset="-122"/>
              </a:rPr>
              <a:t>基础。</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978405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Client/Server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smtClean="0">
                <a:solidFill>
                  <a:schemeClr val="bg1"/>
                </a:solidFill>
                <a:latin typeface="微软雅黑" panose="020B0503020204020204" pitchFamily="34" charset="-122"/>
                <a:ea typeface="微软雅黑" panose="020B0503020204020204" pitchFamily="34" charset="-122"/>
              </a:rPr>
              <a:t>Peer </a:t>
            </a:r>
            <a:r>
              <a:rPr lang="zh-CN" altLang="en-US" b="1" dirty="0" smtClean="0">
                <a:solidFill>
                  <a:schemeClr val="bg1"/>
                </a:solidFill>
                <a:latin typeface="微软雅黑" panose="020B0503020204020204" pitchFamily="34" charset="-122"/>
                <a:ea typeface="微软雅黑" panose="020B0503020204020204" pitchFamily="34" charset="-122"/>
              </a:rPr>
              <a:t>方式 </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P2P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smtClean="0">
                <a:solidFill>
                  <a:srgbClr val="0000FF"/>
                </a:solidFill>
                <a:latin typeface="微软雅黑" panose="020B0503020204020204" pitchFamily="34" charset="-122"/>
                <a:ea typeface="微软雅黑" panose="020B0503020204020204" pitchFamily="34" charset="-122"/>
              </a:rPr>
              <a:t>P2P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smtClean="0">
                <a:latin typeface="微软雅黑" panose="020B0503020204020204" pitchFamily="34" charset="-122"/>
                <a:ea typeface="微软雅黑" panose="020B0503020204020204" pitchFamily="34" charset="-122"/>
              </a:rPr>
              <a:t>( P2P </a:t>
            </a:r>
            <a:r>
              <a:rPr lang="zh-CN" altLang="en-US" sz="2000" b="1" dirty="0" smtClean="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smtClean="0">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是</a:t>
            </a:r>
            <a:r>
              <a:rPr lang="zh-CN" altLang="en-US" sz="1400" b="1" dirty="0" smtClean="0">
                <a:latin typeface="微软雅黑" pitchFamily="34" charset="-122"/>
                <a:ea typeface="微软雅黑" pitchFamily="34" charset="-122"/>
              </a:rPr>
              <a:t>实现</a:t>
            </a:r>
            <a:r>
              <a:rPr lang="zh-CN" altLang="en-US" sz="1400" b="1" dirty="0" smtClean="0">
                <a:solidFill>
                  <a:srgbClr val="0000FF"/>
                </a:solidFill>
                <a:latin typeface="微软雅黑" pitchFamily="34" charset="-122"/>
                <a:ea typeface="微软雅黑" pitchFamily="34" charset="-122"/>
              </a:rPr>
              <a:t>分组交换</a:t>
            </a:r>
            <a:r>
              <a:rPr lang="zh-CN" altLang="en-US"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a:t>
            </a:r>
            <a:r>
              <a:rPr lang="zh-CN" altLang="zh-CN" b="1" dirty="0" smtClean="0">
                <a:solidFill>
                  <a:srgbClr val="FF0000"/>
                </a:solidFill>
                <a:latin typeface="微软雅黑" pitchFamily="34" charset="-122"/>
                <a:ea typeface="微软雅黑" pitchFamily="34" charset="-122"/>
              </a:rPr>
              <a:t>转发</a:t>
            </a:r>
            <a:r>
              <a:rPr lang="zh-CN" altLang="en-US" b="1" dirty="0" smtClean="0">
                <a:latin typeface="微软雅黑" pitchFamily="34" charset="-122"/>
                <a:ea typeface="微软雅黑" pitchFamily="34" charset="-122"/>
              </a:rPr>
              <a:t>是</a:t>
            </a:r>
            <a:r>
              <a:rPr lang="zh-CN" altLang="zh-CN" b="1" dirty="0" smtClean="0">
                <a:latin typeface="微软雅黑" pitchFamily="34" charset="-122"/>
                <a:ea typeface="微软雅黑" pitchFamily="34" charset="-122"/>
              </a:rPr>
              <a:t>网络</a:t>
            </a:r>
            <a:r>
              <a:rPr lang="zh-CN" altLang="zh-CN" b="1" dirty="0">
                <a:latin typeface="微软雅黑" pitchFamily="34" charset="-122"/>
                <a:ea typeface="微软雅黑" pitchFamily="34" charset="-122"/>
              </a:rPr>
              <a:t>核心部分最重要的功能。</a:t>
            </a:r>
          </a:p>
        </p:txBody>
      </p:sp>
    </p:spTree>
    <p:extLst>
      <p:ext uri="{BB962C8B-B14F-4D97-AF65-F5344CB8AC3E}">
        <p14:creationId xmlns:p14="http://schemas.microsoft.com/office/powerpoint/2010/main" val="1929467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50878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典型</a:t>
            </a:r>
            <a:r>
              <a:rPr lang="zh-CN" altLang="en-US" sz="2000" b="1" dirty="0">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包括</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273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a:t>
            </a:r>
            <a:r>
              <a:rPr lang="zh-CN" altLang="en-US" sz="2000" b="1" dirty="0" smtClean="0">
                <a:solidFill>
                  <a:prstClr val="black"/>
                </a:solidFill>
                <a:latin typeface="微软雅黑" panose="020B0503020204020204" pitchFamily="34" charset="-122"/>
                <a:ea typeface="微软雅黑" panose="020B0503020204020204" pitchFamily="34" charset="-122"/>
              </a:rPr>
              <a:t>需 </a:t>
            </a:r>
            <a:r>
              <a:rPr lang="en-US" altLang="zh-CN" sz="2000" b="1" dirty="0" smtClean="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a:t>
            </a:r>
            <a:r>
              <a:rPr lang="zh-CN" altLang="en-US" sz="2000" b="1" dirty="0" smtClean="0">
                <a:latin typeface="微软雅黑" panose="020B0503020204020204" pitchFamily="34" charset="-122"/>
                <a:ea typeface="微软雅黑" panose="020B0503020204020204" pitchFamily="34" charset="-122"/>
              </a:rPr>
              <a:t>交换机。</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a:t>
            </a:r>
            <a:r>
              <a:rPr lang="zh-CN" altLang="en-US" sz="2000" b="1" dirty="0" smtClean="0">
                <a:latin typeface="微软雅黑" panose="020B0503020204020204" pitchFamily="34" charset="-122"/>
                <a:ea typeface="微软雅黑" panose="020B0503020204020204" pitchFamily="34" charset="-122"/>
              </a:rPr>
              <a:t>进行。</a:t>
            </a:r>
            <a:endParaRPr lang="zh-CN" altLang="en-US" sz="2000" b="1" dirty="0">
              <a:latin typeface="微软雅黑" panose="020B0503020204020204" pitchFamily="34" charset="-122"/>
              <a:ea typeface="微软雅黑" panose="020B0503020204020204" pitchFamily="34" charset="-122"/>
            </a:endParaRP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a:t>
            </a:r>
            <a:r>
              <a:rPr lang="zh-CN" altLang="zh-CN" sz="2000" b="1" dirty="0" smtClean="0">
                <a:solidFill>
                  <a:prstClr val="black"/>
                </a:solidFill>
                <a:latin typeface="微软雅黑" panose="020B0503020204020204" pitchFamily="34" charset="-122"/>
                <a:ea typeface="微软雅黑" panose="020B0503020204020204" pitchFamily="34" charset="-122"/>
              </a:rPr>
              <a:t>到</a:t>
            </a:r>
            <a:r>
              <a:rPr lang="en-US" altLang="zh-CN" sz="2000" b="1" dirty="0" smtClean="0">
                <a:solidFill>
                  <a:prstClr val="black"/>
                </a:solidFill>
                <a:latin typeface="微软雅黑" panose="020B0503020204020204" pitchFamily="34" charset="-122"/>
                <a:ea typeface="微软雅黑" panose="020B0503020204020204" pitchFamily="34" charset="-122"/>
              </a:rPr>
              <a:t> 10% </a:t>
            </a:r>
            <a:r>
              <a:rPr lang="zh-CN" altLang="zh-CN" sz="2000" b="1" dirty="0" smtClean="0">
                <a:solidFill>
                  <a:prstClr val="black"/>
                </a:solidFill>
                <a:latin typeface="微软雅黑" panose="020B0503020204020204" pitchFamily="34" charset="-122"/>
                <a:ea typeface="微软雅黑" panose="020B0503020204020204" pitchFamily="34" charset="-122"/>
              </a:rPr>
              <a:t>甚至</a:t>
            </a:r>
            <a:r>
              <a:rPr lang="zh-CN" altLang="en-US" sz="2000" b="1" dirty="0" smtClean="0">
                <a:solidFill>
                  <a:prstClr val="black"/>
                </a:solidFill>
                <a:latin typeface="微软雅黑" panose="020B0503020204020204" pitchFamily="34" charset="-122"/>
                <a:ea typeface="微软雅黑" panose="020B0503020204020204" pitchFamily="34" charset="-122"/>
              </a:rPr>
              <a:t>不到</a:t>
            </a:r>
            <a:r>
              <a:rPr lang="en-US" altLang="zh-CN" sz="2000" b="1" dirty="0" smtClean="0">
                <a:solidFill>
                  <a:prstClr val="black"/>
                </a:solidFill>
                <a:latin typeface="微软雅黑" panose="020B0503020204020204" pitchFamily="34" charset="-122"/>
                <a:ea typeface="微软雅黑" panose="020B0503020204020204" pitchFamily="34" charset="-122"/>
              </a:rPr>
              <a:t> 1</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a:t>
            </a:r>
            <a:endParaRPr lang="en-US" altLang="zh-CN" sz="2100" b="1" dirty="0">
              <a:solidFill>
                <a:srgbClr val="0000FF"/>
              </a:solidFill>
            </a:endParaRP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smtClean="0">
                <a:solidFill>
                  <a:srgbClr val="0000FF"/>
                </a:solidFill>
                <a:latin typeface="微软雅黑" panose="020B0503020204020204" pitchFamily="34" charset="-122"/>
                <a:ea typeface="微软雅黑" panose="020B0503020204020204" pitchFamily="34" charset="-122"/>
              </a:rPr>
              <a:t>分组 </a:t>
            </a:r>
            <a:r>
              <a:rPr lang="en-US" altLang="zh-CN" sz="2000" b="1" dirty="0" smtClean="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116112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5430" y="693598"/>
            <a:ext cx="5662863"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1-02 </a:t>
            </a:r>
            <a:r>
              <a:rPr lang="zh-CN" altLang="en-US" sz="2400" b="1" kern="0" dirty="0">
                <a:solidFill>
                  <a:srgbClr val="333399"/>
                </a:solidFill>
                <a:latin typeface="微软雅黑" pitchFamily="34" charset="-122"/>
                <a:ea typeface="微软雅黑" pitchFamily="34" charset="-122"/>
              </a:rPr>
              <a:t>简述分组交换的要点。</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617620" y="1368414"/>
            <a:ext cx="4572000" cy="1323439"/>
          </a:xfrm>
          <a:prstGeom prst="rect">
            <a:avLst/>
          </a:prstGeom>
        </p:spPr>
        <p:txBody>
          <a:bodyPr>
            <a:spAutoFit/>
          </a:bodyPr>
          <a:lstStyle/>
          <a:p>
            <a:pPr>
              <a:buClr>
                <a:srgbClr val="3333CC"/>
              </a:buClr>
              <a:buFont typeface="Wingdings" pitchFamily="2" charset="2"/>
              <a:buNone/>
            </a:pPr>
            <a:r>
              <a:rPr lang="zh-CN" altLang="en-US" sz="2000" b="1" dirty="0">
                <a:latin typeface="微软雅黑" pitchFamily="34" charset="-122"/>
                <a:ea typeface="微软雅黑" pitchFamily="34" charset="-122"/>
              </a:rPr>
              <a:t>答：</a:t>
            </a:r>
            <a:endParaRPr lang="en-US" altLang="zh-CN" sz="2000" b="1" dirty="0">
              <a:latin typeface="微软雅黑" pitchFamily="34" charset="-122"/>
              <a:ea typeface="微软雅黑" pitchFamily="34" charset="-122"/>
            </a:endParaRPr>
          </a:p>
          <a:p>
            <a:pPr>
              <a:buClr>
                <a:srgbClr val="3333CC"/>
              </a:buCl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）报文划分为分组，加首部</a:t>
            </a:r>
          </a:p>
          <a:p>
            <a:pPr>
              <a:buClr>
                <a:srgbClr val="3333CC"/>
              </a:buCl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）经路由器储存转发</a:t>
            </a:r>
          </a:p>
          <a:p>
            <a:pPr>
              <a:buClr>
                <a:srgbClr val="3333CC"/>
              </a:buCl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）在目的地合并</a:t>
            </a:r>
          </a:p>
        </p:txBody>
      </p:sp>
    </p:spTree>
    <p:extLst>
      <p:ext uri="{BB962C8B-B14F-4D97-AF65-F5344CB8AC3E}">
        <p14:creationId xmlns:p14="http://schemas.microsoft.com/office/powerpoint/2010/main" val="26895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44767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1684" y="635990"/>
            <a:ext cx="7788442" cy="830997"/>
          </a:xfrm>
          <a:prstGeom prst="rect">
            <a:avLst/>
          </a:prstGeom>
        </p:spPr>
        <p:txBody>
          <a:bodyPr wrap="square">
            <a:spAutoFit/>
          </a:bodyPr>
          <a:lstStyle/>
          <a:p>
            <a:pPr lvl="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1-03 </a:t>
            </a:r>
            <a:r>
              <a:rPr lang="zh-CN" altLang="en-US" sz="2400" b="1" kern="0" dirty="0">
                <a:solidFill>
                  <a:srgbClr val="333399"/>
                </a:solidFill>
                <a:latin typeface="微软雅黑" pitchFamily="34" charset="-122"/>
                <a:ea typeface="微软雅黑" pitchFamily="34" charset="-122"/>
              </a:rPr>
              <a:t>试从多个方面比较电路交换、报文交换和分组交换的主要优缺点。</a:t>
            </a:r>
            <a:endParaRPr lang="zh-CN" altLang="en-US" sz="2400" kern="0" dirty="0">
              <a:solidFill>
                <a:srgbClr val="333399"/>
              </a:solidFill>
              <a:latin typeface="微软雅黑" pitchFamily="34" charset="-122"/>
              <a:ea typeface="微软雅黑" pitchFamily="34" charset="-122"/>
            </a:endParaRPr>
          </a:p>
        </p:txBody>
      </p:sp>
      <p:sp>
        <p:nvSpPr>
          <p:cNvPr id="3" name="矩形 2"/>
          <p:cNvSpPr/>
          <p:nvPr/>
        </p:nvSpPr>
        <p:spPr>
          <a:xfrm>
            <a:off x="762000" y="1466987"/>
            <a:ext cx="7082589" cy="2862322"/>
          </a:xfrm>
          <a:prstGeom prst="rect">
            <a:avLst/>
          </a:prstGeom>
        </p:spPr>
        <p:txBody>
          <a:bodyPr wrap="square">
            <a:spAutoFit/>
          </a:bodyPr>
          <a:lstStyle/>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答</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）电路交换：端对端通信质量因约定了通信资源获得可靠保障，对连续传送大量数据效率高</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endParaRPr lang="zh-CN" altLang="en-US" sz="2000" b="1" dirty="0">
              <a:latin typeface="微软雅黑" pitchFamily="34" charset="-122"/>
              <a:ea typeface="微软雅黑" pitchFamily="34" charset="-122"/>
            </a:endParaRPr>
          </a:p>
          <a:p>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）报文交换：无须预约传输带宽，动态逐段利用传输带宽对突发式数据通信效率高，通信迅速</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endParaRPr lang="zh-CN" altLang="en-US" sz="2000" b="1" dirty="0">
              <a:latin typeface="微软雅黑" pitchFamily="34" charset="-122"/>
              <a:ea typeface="微软雅黑" pitchFamily="34" charset="-122"/>
            </a:endParaRPr>
          </a:p>
          <a:p>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）分组交换：具有报文交换之高效、迅速的要点，且各分组小，路由灵活，网络生存性能好。</a:t>
            </a:r>
          </a:p>
        </p:txBody>
      </p:sp>
    </p:spTree>
    <p:extLst>
      <p:ext uri="{BB962C8B-B14F-4D97-AF65-F5344CB8AC3E}">
        <p14:creationId xmlns:p14="http://schemas.microsoft.com/office/powerpoint/2010/main" val="35880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1980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1989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11 </a:t>
            </a:r>
            <a:r>
              <a:rPr lang="zh-CN" altLang="en-US"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，我国第一个公用</a:t>
            </a:r>
            <a:r>
              <a:rPr lang="zh-CN" altLang="en-US" sz="2000" b="1" dirty="0" smtClean="0">
                <a:latin typeface="微软雅黑" pitchFamily="34" charset="-122"/>
                <a:ea typeface="微软雅黑" pitchFamily="34" charset="-122"/>
              </a:rPr>
              <a:t>分组交换网 </a:t>
            </a:r>
            <a:r>
              <a:rPr lang="en-US" altLang="zh-CN" sz="2000" b="1" dirty="0" smtClean="0">
                <a:latin typeface="微软雅黑" pitchFamily="34" charset="-122"/>
                <a:ea typeface="微软雅黑" pitchFamily="34" charset="-122"/>
              </a:rPr>
              <a:t>CNPAC </a:t>
            </a:r>
            <a:r>
              <a:rPr lang="zh-CN" altLang="en-US" sz="2000" b="1" dirty="0" smtClean="0">
                <a:latin typeface="微软雅黑" pitchFamily="34" charset="-122"/>
                <a:ea typeface="微软雅黑" pitchFamily="34" charset="-122"/>
              </a:rPr>
              <a:t>建成</a:t>
            </a:r>
            <a:r>
              <a:rPr lang="zh-CN" altLang="en-US" sz="2000" b="1" dirty="0">
                <a:latin typeface="微软雅黑" pitchFamily="34" charset="-122"/>
                <a:ea typeface="微软雅黑" pitchFamily="34" charset="-122"/>
              </a:rPr>
              <a:t>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月 </a:t>
            </a:r>
            <a:r>
              <a:rPr lang="en-US" altLang="zh-CN" sz="2000" b="1" dirty="0" smtClean="0">
                <a:latin typeface="微软雅黑" pitchFamily="34" charset="-122"/>
                <a:ea typeface="微软雅黑" pitchFamily="34" charset="-122"/>
              </a:rPr>
              <a:t>20 </a:t>
            </a:r>
            <a:r>
              <a:rPr lang="zh-CN" altLang="en-US" sz="2000" b="1" dirty="0" smtClean="0">
                <a:latin typeface="微软雅黑" pitchFamily="34" charset="-122"/>
                <a:ea typeface="微软雅黑" pitchFamily="34" charset="-122"/>
              </a:rPr>
              <a:t>日</a:t>
            </a:r>
            <a:r>
              <a:rPr lang="zh-CN" altLang="en-US" sz="2000" b="1" dirty="0">
                <a:latin typeface="微软雅黑" pitchFamily="34" charset="-122"/>
                <a:ea typeface="微软雅黑" pitchFamily="34" charset="-122"/>
              </a:rPr>
              <a:t>，我国</a:t>
            </a:r>
            <a:r>
              <a:rPr lang="zh-CN" altLang="en-US" sz="2000" b="1" dirty="0" smtClean="0">
                <a:latin typeface="微软雅黑" pitchFamily="34" charset="-122"/>
                <a:ea typeface="微软雅黑" pitchFamily="34" charset="-122"/>
              </a:rPr>
              <a:t>用 </a:t>
            </a:r>
            <a:r>
              <a:rPr lang="en-US" altLang="zh-CN" sz="2000" b="1" dirty="0" smtClean="0">
                <a:latin typeface="微软雅黑" pitchFamily="34" charset="-122"/>
                <a:ea typeface="微软雅黑" pitchFamily="34" charset="-122"/>
              </a:rPr>
              <a:t>64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专线</a:t>
            </a:r>
            <a:r>
              <a:rPr lang="zh-CN" altLang="en-US" sz="2000" b="1" dirty="0">
                <a:latin typeface="微软雅黑" pitchFamily="34" charset="-122"/>
                <a:ea typeface="微软雅黑" pitchFamily="34" charset="-122"/>
              </a:rPr>
              <a:t>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5 </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9 </a:t>
            </a:r>
            <a:r>
              <a:rPr lang="zh-CN" altLang="zh-CN" sz="2000" b="1" dirty="0" smtClean="0">
                <a:latin typeface="微软雅黑" pitchFamily="34" charset="-122"/>
                <a:ea typeface="微软雅黑" pitchFamily="34" charset="-122"/>
              </a:rPr>
              <a:t>月</a:t>
            </a:r>
            <a:r>
              <a:rPr lang="zh-CN" altLang="en-US" sz="2000" b="1" dirty="0" smtClean="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中国</a:t>
            </a:r>
            <a:r>
              <a:rPr lang="zh-CN" altLang="zh-CN" sz="2000" b="1" dirty="0">
                <a:latin typeface="微软雅黑" pitchFamily="34" charset="-122"/>
                <a:ea typeface="微软雅黑" pitchFamily="34" charset="-122"/>
              </a:rPr>
              <a:t>公用计算机</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 CHINANET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val="22090724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a:t>
            </a:r>
            <a:r>
              <a:rPr lang="zh-CN" altLang="zh-CN" sz="2000" b="1" dirty="0" smtClean="0">
                <a:latin typeface="微软雅黑" pitchFamily="34" charset="-122"/>
                <a:ea typeface="微软雅黑" pitchFamily="34" charset="-122"/>
              </a:rPr>
              <a:t>手机</a:t>
            </a:r>
            <a:r>
              <a:rPr lang="zh-CN" altLang="en-US" sz="2000" b="1" dirty="0" smtClean="0">
                <a:latin typeface="微软雅黑" pitchFamily="34" charset="-122"/>
                <a:ea typeface="微软雅黑" pitchFamily="34" charset="-122"/>
              </a:rPr>
              <a:t>等</a:t>
            </a:r>
            <a:r>
              <a:rPr lang="zh-CN" altLang="zh-CN"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a:t>
            </a:r>
            <a:r>
              <a:rPr lang="zh-CN" altLang="zh-CN"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 5~50 </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a:t>
            </a:r>
            <a:r>
              <a:rPr lang="zh-CN" altLang="zh-CN" b="1" dirty="0" smtClean="0">
                <a:latin typeface="微软雅黑" pitchFamily="34" charset="-122"/>
                <a:ea typeface="微软雅黑" pitchFamily="34" charset="-122"/>
              </a:rPr>
              <a:t>如</a:t>
            </a:r>
            <a:r>
              <a:rPr lang="en-US" altLang="zh-CN" b="1" dirty="0" smtClean="0">
                <a:latin typeface="微软雅黑" pitchFamily="34" charset="-122"/>
                <a:ea typeface="微软雅黑" pitchFamily="34" charset="-122"/>
              </a:rPr>
              <a:t> 1 </a:t>
            </a:r>
            <a:r>
              <a:rPr lang="zh-CN" altLang="en-US" b="1" dirty="0" smtClean="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10 </a:t>
            </a:r>
            <a:r>
              <a:rPr lang="zh-CN" altLang="en-US" b="1" dirty="0" smtClean="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a:t>
            </a:r>
            <a:r>
              <a:rPr lang="zh-CN" altLang="en-US" sz="1900" b="1" dirty="0" smtClean="0">
                <a:solidFill>
                  <a:schemeClr val="bg1"/>
                </a:solidFill>
                <a:latin typeface="微软雅黑" pitchFamily="34" charset="-122"/>
                <a:ea typeface="微软雅黑" pitchFamily="34" charset="-122"/>
              </a:rPr>
              <a:t>仅 </a:t>
            </a:r>
            <a:r>
              <a:rPr lang="en-US" altLang="zh-CN" sz="1900" b="1" dirty="0" smtClean="0">
                <a:solidFill>
                  <a:schemeClr val="bg1"/>
                </a:solidFill>
                <a:latin typeface="微软雅黑" pitchFamily="34" charset="-122"/>
                <a:ea typeface="微软雅黑" pitchFamily="34" charset="-122"/>
              </a:rPr>
              <a:t>1 </a:t>
            </a:r>
            <a:r>
              <a:rPr lang="zh-CN" altLang="en-US" sz="1900" b="1" dirty="0" smtClean="0">
                <a:solidFill>
                  <a:schemeClr val="bg1"/>
                </a:solidFill>
                <a:latin typeface="微软雅黑" pitchFamily="34" charset="-122"/>
                <a:ea typeface="微软雅黑" pitchFamily="34" charset="-122"/>
              </a:rPr>
              <a:t>米</a:t>
            </a:r>
            <a:r>
              <a:rPr lang="zh-CN" altLang="en-US" sz="1900" b="1" dirty="0">
                <a:solidFill>
                  <a:schemeClr val="bg1"/>
                </a:solidFill>
                <a:latin typeface="微软雅黑" pitchFamily="34" charset="-122"/>
                <a:ea typeface="微软雅黑" pitchFamily="34" charset="-122"/>
              </a:rPr>
              <a:t>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r>
              <a:rPr lang="zh-CN" altLang="zh-CN" sz="2000" b="1" dirty="0" smtClean="0">
                <a:solidFill>
                  <a:srgbClr val="0000FF"/>
                </a:solidFill>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0526" y="784288"/>
            <a:ext cx="8943473" cy="461665"/>
          </a:xfrm>
          <a:prstGeom prst="rect">
            <a:avLst/>
          </a:prstGeom>
        </p:spPr>
        <p:txBody>
          <a:bodyPr wrap="square">
            <a:spAutoFit/>
          </a:bodyPr>
          <a:lstStyle/>
          <a:p>
            <a:pPr marL="342900" lvl="0" indent="-342900" eaLnBrk="0" hangingPunct="0">
              <a:spcBef>
                <a:spcPct val="20000"/>
              </a:spcBef>
              <a:buClr>
                <a:srgbClr val="3333CC"/>
              </a:buClr>
              <a:buSzPct val="60000"/>
            </a:pPr>
            <a:r>
              <a:rPr lang="en-US" altLang="zh-CN" sz="2400" b="1" kern="0" dirty="0">
                <a:solidFill>
                  <a:srgbClr val="333399"/>
                </a:solidFill>
                <a:latin typeface="微软雅黑" pitchFamily="34" charset="-122"/>
                <a:ea typeface="微软雅黑" pitchFamily="34" charset="-122"/>
              </a:rPr>
              <a:t>1-08 </a:t>
            </a:r>
            <a:r>
              <a:rPr lang="zh-CN" altLang="en-US" sz="2400" b="1" kern="0" dirty="0">
                <a:solidFill>
                  <a:srgbClr val="333399"/>
                </a:solidFill>
                <a:latin typeface="微软雅黑" pitchFamily="34" charset="-122"/>
                <a:ea typeface="微软雅黑" pitchFamily="34" charset="-122"/>
              </a:rPr>
              <a:t>计算机网络都有哪些类别？各种类别的网络都有哪些特点？</a:t>
            </a:r>
            <a:endParaRPr lang="zh-CN" altLang="en-US" sz="2400" kern="0" dirty="0">
              <a:solidFill>
                <a:srgbClr val="333399"/>
              </a:solidFill>
              <a:latin typeface="微软雅黑" pitchFamily="34" charset="-122"/>
              <a:ea typeface="微软雅黑" pitchFamily="34" charset="-122"/>
            </a:endParaRPr>
          </a:p>
        </p:txBody>
      </p:sp>
      <p:sp>
        <p:nvSpPr>
          <p:cNvPr id="2" name="矩形 1"/>
          <p:cNvSpPr/>
          <p:nvPr/>
        </p:nvSpPr>
        <p:spPr>
          <a:xfrm>
            <a:off x="368966" y="1375342"/>
            <a:ext cx="7435517" cy="2554545"/>
          </a:xfrm>
          <a:prstGeom prst="rect">
            <a:avLst/>
          </a:prstGeom>
        </p:spPr>
        <p:txBody>
          <a:bodyPr wrap="square">
            <a:spAutoFit/>
          </a:bodyPr>
          <a:lstStyle/>
          <a:p>
            <a:pPr>
              <a:buFont typeface="Wingdings" pitchFamily="2" charset="2"/>
              <a:buNone/>
            </a:pPr>
            <a:r>
              <a:rPr lang="zh-CN" altLang="en-US" sz="2000" b="1" dirty="0">
                <a:latin typeface="微软雅黑" pitchFamily="34" charset="-122"/>
                <a:ea typeface="微软雅黑" pitchFamily="34" charset="-122"/>
              </a:rPr>
              <a:t>答：按范围：</a:t>
            </a:r>
            <a:endParaRPr lang="en-US" altLang="zh-CN" sz="2000" b="1" dirty="0">
              <a:latin typeface="微软雅黑" pitchFamily="34" charset="-122"/>
              <a:ea typeface="微软雅黑" pitchFamily="34" charset="-122"/>
            </a:endParaRPr>
          </a:p>
          <a:p>
            <a:pP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）广域网</a:t>
            </a:r>
            <a:r>
              <a:rPr lang="en-US" altLang="zh-CN" sz="2000" b="1" dirty="0">
                <a:latin typeface="微软雅黑" pitchFamily="34" charset="-122"/>
                <a:ea typeface="微软雅黑" pitchFamily="34" charset="-122"/>
              </a:rPr>
              <a:t>WAN</a:t>
            </a:r>
            <a:r>
              <a:rPr lang="zh-CN" altLang="en-US" sz="2000" b="1" dirty="0">
                <a:latin typeface="微软雅黑" pitchFamily="34" charset="-122"/>
                <a:ea typeface="微软雅黑" pitchFamily="34" charset="-122"/>
              </a:rPr>
              <a:t>：远程、高速、是</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的核心网。</a:t>
            </a:r>
          </a:p>
          <a:p>
            <a:pP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）城域网：城市范围，链接多个局域网。</a:t>
            </a:r>
          </a:p>
          <a:p>
            <a:pP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）局域网：校园、企业、机关、社区。</a:t>
            </a:r>
          </a:p>
          <a:p>
            <a:pPr>
              <a:buFont typeface="Wingdings" pitchFamily="2" charset="2"/>
              <a:buNone/>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）个域网</a:t>
            </a:r>
            <a:r>
              <a:rPr lang="en-US" altLang="zh-CN" sz="2000" b="1" dirty="0">
                <a:latin typeface="微软雅黑" pitchFamily="34" charset="-122"/>
                <a:ea typeface="微软雅黑" pitchFamily="34" charset="-122"/>
              </a:rPr>
              <a:t>PAN</a:t>
            </a:r>
            <a:r>
              <a:rPr lang="zh-CN" altLang="en-US" sz="2000" b="1" dirty="0">
                <a:latin typeface="微软雅黑" pitchFamily="34" charset="-122"/>
                <a:ea typeface="微软雅黑" pitchFamily="34" charset="-122"/>
              </a:rPr>
              <a:t>：个人电子设备</a:t>
            </a:r>
          </a:p>
          <a:p>
            <a:pPr>
              <a:buFont typeface="Wingdings" pitchFamily="2" charset="2"/>
              <a:buNone/>
            </a:pPr>
            <a:r>
              <a:rPr lang="zh-CN" altLang="en-US" sz="2000" b="1" dirty="0">
                <a:latin typeface="微软雅黑" pitchFamily="34" charset="-122"/>
                <a:ea typeface="微软雅黑" pitchFamily="34" charset="-122"/>
              </a:rPr>
              <a:t>按用户：</a:t>
            </a:r>
            <a:endParaRPr lang="en-US" altLang="zh-CN" sz="2000" b="1" dirty="0">
              <a:latin typeface="微软雅黑" pitchFamily="34" charset="-122"/>
              <a:ea typeface="微软雅黑" pitchFamily="34" charset="-122"/>
            </a:endParaRPr>
          </a:p>
          <a:p>
            <a:pPr>
              <a:buFont typeface="Wingdings" pitchFamily="2" charset="2"/>
              <a:buNone/>
            </a:pPr>
            <a:r>
              <a:rPr lang="zh-CN" altLang="en-US" sz="2000" b="1" dirty="0">
                <a:latin typeface="微软雅黑" pitchFamily="34" charset="-122"/>
                <a:ea typeface="微软雅黑" pitchFamily="34" charset="-122"/>
              </a:rPr>
              <a:t>公用网：面向公共营运。</a:t>
            </a:r>
            <a:endParaRPr lang="en-US" altLang="zh-CN" sz="2000" b="1" dirty="0">
              <a:latin typeface="微软雅黑" pitchFamily="34" charset="-122"/>
              <a:ea typeface="微软雅黑" pitchFamily="34" charset="-122"/>
            </a:endParaRPr>
          </a:p>
          <a:p>
            <a:pPr>
              <a:buFont typeface="Wingdings" pitchFamily="2" charset="2"/>
              <a:buNone/>
            </a:pPr>
            <a:r>
              <a:rPr lang="zh-CN" altLang="en-US" sz="2000" b="1" dirty="0">
                <a:latin typeface="微软雅黑" pitchFamily="34" charset="-122"/>
                <a:ea typeface="微软雅黑" pitchFamily="34" charset="-122"/>
              </a:rPr>
              <a:t>专用网：面向特定机构。</a:t>
            </a:r>
          </a:p>
        </p:txBody>
      </p:sp>
    </p:spTree>
    <p:extLst>
      <p:ext uri="{BB962C8B-B14F-4D97-AF65-F5344CB8AC3E}">
        <p14:creationId xmlns:p14="http://schemas.microsoft.com/office/powerpoint/2010/main" val="314624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537279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smtClean="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往返</a:t>
            </a:r>
            <a:r>
              <a:rPr lang="zh-CN" altLang="en-US" sz="2000" b="1" dirty="0">
                <a:latin typeface="微软雅黑" pitchFamily="34" charset="-122"/>
                <a:ea typeface="微软雅黑" pitchFamily="34" charset="-122"/>
              </a:rPr>
              <a:t>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来源于 </a:t>
            </a:r>
            <a:r>
              <a:rPr lang="en-US" altLang="zh-CN" sz="1900" b="1" dirty="0" smtClean="0">
                <a:latin typeface="微软雅黑" pitchFamily="34" charset="-122"/>
                <a:ea typeface="微软雅黑" pitchFamily="34" charset="-122"/>
              </a:rPr>
              <a:t>binary </a:t>
            </a:r>
            <a:r>
              <a:rPr lang="en-US" altLang="zh-CN" sz="1900" b="1" dirty="0">
                <a:latin typeface="微软雅黑" pitchFamily="34" charset="-122"/>
                <a:ea typeface="微软雅黑" pitchFamily="34" charset="-122"/>
              </a:rPr>
              <a:t>digit</a:t>
            </a:r>
            <a:r>
              <a:rPr lang="zh-CN" altLang="en-US" sz="1900" b="1" dirty="0">
                <a:latin typeface="微软雅黑" pitchFamily="34" charset="-122"/>
                <a:ea typeface="微软雅黑" pitchFamily="34" charset="-122"/>
              </a:rPr>
              <a:t>，意思是一个“二进制数字”，因此一个比特就是二进制数字中的一</a:t>
            </a:r>
            <a:r>
              <a:rPr lang="zh-CN" altLang="en-US" sz="1900" b="1" dirty="0" smtClean="0">
                <a:latin typeface="微软雅黑" pitchFamily="34" charset="-122"/>
                <a:ea typeface="微软雅黑" pitchFamily="34" charset="-122"/>
              </a:rPr>
              <a:t>个 </a:t>
            </a:r>
            <a:r>
              <a:rPr lang="en-US" altLang="zh-CN" sz="1900" b="1" dirty="0" smtClean="0">
                <a:latin typeface="微软雅黑" pitchFamily="34" charset="-122"/>
                <a:ea typeface="微软雅黑" pitchFamily="34" charset="-122"/>
              </a:rPr>
              <a:t>1 </a:t>
            </a:r>
            <a:r>
              <a:rPr lang="zh-CN" altLang="en-US" sz="1900" b="1" dirty="0" smtClean="0">
                <a:latin typeface="微软雅黑" pitchFamily="34" charset="-122"/>
                <a:ea typeface="微软雅黑" pitchFamily="34" charset="-122"/>
              </a:rPr>
              <a:t>或 </a:t>
            </a:r>
            <a:r>
              <a:rPr lang="en-US" altLang="zh-CN" sz="1900" b="1" dirty="0" smtClean="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a:t>
            </a:r>
            <a:r>
              <a:rPr lang="en-US" altLang="zh-CN" sz="1900" b="1" dirty="0" smtClean="0">
                <a:latin typeface="微软雅黑" pitchFamily="34" charset="-122"/>
                <a:ea typeface="微软雅黑" pitchFamily="34" charset="-122"/>
              </a:rPr>
              <a:t>) </a:t>
            </a:r>
            <a:r>
              <a:rPr lang="zh-CN" altLang="zh-CN" sz="1900" b="1" dirty="0" smtClean="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smtClean="0">
                <a:latin typeface="微软雅黑" pitchFamily="34" charset="-122"/>
                <a:ea typeface="微软雅黑" pitchFamily="34" charset="-122"/>
              </a:rPr>
              <a:t>是 </a:t>
            </a:r>
            <a:r>
              <a:rPr lang="en-US" altLang="zh-CN" sz="1900" b="1" dirty="0" smtClean="0">
                <a:latin typeface="微软雅黑" pitchFamily="34" charset="-122"/>
                <a:ea typeface="微软雅黑" pitchFamily="34" charset="-122"/>
              </a:rPr>
              <a:t>bit/s</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或 </a:t>
            </a:r>
            <a:r>
              <a:rPr lang="en-US" altLang="zh-CN" sz="1900" b="1" dirty="0" err="1" smtClean="0">
                <a:latin typeface="微软雅黑" pitchFamily="34" charset="-122"/>
                <a:ea typeface="微软雅黑" pitchFamily="34" charset="-122"/>
              </a:rPr>
              <a:t>kbit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285750" indent="-285750">
              <a:lnSpc>
                <a:spcPts val="2900"/>
              </a:lnSpc>
              <a:buClr>
                <a:srgbClr val="0070C0"/>
              </a:buClr>
            </a:pPr>
            <a:r>
              <a:rPr lang="en-US" altLang="zh-CN" sz="1900" b="1" dirty="0" smtClean="0">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baseline="30000" dirty="0" smtClean="0">
                <a:latin typeface="微软雅黑" pitchFamily="34" charset="-122"/>
                <a:ea typeface="微软雅黑" pitchFamily="34" charset="-122"/>
              </a:rPr>
              <a:t> </a:t>
            </a:r>
            <a:r>
              <a:rPr lang="en-US" altLang="zh-CN" sz="1900" b="1" dirty="0" smtClean="0">
                <a:latin typeface="微软雅黑" pitchFamily="34" charset="-122"/>
                <a:ea typeface="微软雅黑" pitchFamily="34" charset="-122"/>
              </a:rPr>
              <a:t>bit/s </a:t>
            </a:r>
            <a:r>
              <a:rPr lang="zh-CN" altLang="zh-CN" sz="1900" b="1" dirty="0" smtClean="0">
                <a:latin typeface="微软雅黑" pitchFamily="34" charset="-122"/>
                <a:ea typeface="微软雅黑" pitchFamily="34" charset="-122"/>
              </a:rPr>
              <a:t>的</a:t>
            </a:r>
            <a:r>
              <a:rPr lang="zh-CN" altLang="zh-CN" sz="1900" b="1" dirty="0">
                <a:latin typeface="微软雅黑" pitchFamily="34" charset="-122"/>
                <a:ea typeface="微软雅黑" pitchFamily="34" charset="-122"/>
              </a:rPr>
              <a:t>数据率就记</a:t>
            </a:r>
            <a:r>
              <a:rPr lang="zh-CN" altLang="zh-CN" sz="1900" b="1" dirty="0" smtClean="0">
                <a:latin typeface="微软雅黑" pitchFamily="34" charset="-122"/>
                <a:ea typeface="微软雅黑" pitchFamily="34" charset="-122"/>
              </a:rPr>
              <a:t>为</a:t>
            </a:r>
            <a:r>
              <a:rPr lang="en-US" altLang="zh-CN" sz="1900" b="1" dirty="0" smtClean="0">
                <a:latin typeface="微软雅黑" pitchFamily="34" charset="-122"/>
                <a:ea typeface="微软雅黑" pitchFamily="34" charset="-122"/>
              </a:rPr>
              <a:t> 40 </a:t>
            </a:r>
            <a:r>
              <a:rPr lang="en-US" altLang="zh-CN" sz="1900" b="1" dirty="0" err="1" smtClean="0">
                <a:latin typeface="微软雅黑" pitchFamily="34" charset="-122"/>
                <a:ea typeface="微软雅黑" pitchFamily="34" charset="-122"/>
              </a:rPr>
              <a:t>Gbit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a:t>
            </a:r>
            <a:r>
              <a:rPr lang="zh-CN" altLang="en-US" b="1" dirty="0" smtClean="0">
                <a:latin typeface="微软雅黑" pitchFamily="34" charset="-122"/>
                <a:ea typeface="微软雅黑" pitchFamily="34" charset="-122"/>
              </a:rPr>
              <a:t>是 </a:t>
            </a:r>
            <a:r>
              <a:rPr lang="en-US" altLang="zh-CN" b="1" dirty="0" smtClean="0">
                <a:latin typeface="微软雅黑" pitchFamily="34" charset="-122"/>
                <a:ea typeface="微软雅黑" pitchFamily="34" charset="-122"/>
              </a:rPr>
              <a:t>bit/s</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2568</TotalTime>
  <Words>10334</Words>
  <Application>Microsoft Office PowerPoint</Application>
  <PresentationFormat>全屏显示(16:9)</PresentationFormat>
  <Paragraphs>1603</Paragraphs>
  <Slides>173</Slides>
  <Notes>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173</vt:i4>
      </vt:variant>
    </vt:vector>
  </HeadingPairs>
  <TitlesOfParts>
    <vt:vector size="185" baseType="lpstr">
      <vt:lpstr>Arial</vt:lpstr>
      <vt:lpstr>宋体</vt:lpstr>
      <vt:lpstr>微软雅黑</vt:lpstr>
      <vt:lpstr>Tahoma</vt:lpstr>
      <vt:lpstr>Times New Roman</vt:lpstr>
      <vt:lpstr>Calibri</vt:lpstr>
      <vt:lpstr>Symbol</vt:lpstr>
      <vt:lpstr>Wingdings</vt:lpstr>
      <vt:lpstr>黑体</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319</cp:revision>
  <dcterms:created xsi:type="dcterms:W3CDTF">2018-07-18T08:51:30Z</dcterms:created>
  <dcterms:modified xsi:type="dcterms:W3CDTF">2020-10-14T03:53:37Z</dcterms:modified>
</cp:coreProperties>
</file>